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35999738"/>
  <p:notesSz cx="35999738" cy="32399288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7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33" d="100"/>
          <a:sy n="33" d="100"/>
        </p:scale>
        <p:origin x="437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9910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" y="18288"/>
            <a:ext cx="32363359" cy="35963352"/>
          </a:xfrm>
          <a:prstGeom prst="rect">
            <a:avLst/>
          </a:prstGeom>
          <a:solidFill>
            <a:srgbClr val="FFFFFF">
              <a:alpha val="0"/>
            </a:srgbClr>
          </a:solidFill>
          <a:ln w="15240">
            <a:solidFill>
              <a:srgbClr val="005B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3" name="Image 0" descr="/mnt/data/logo_horizontal_cropp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960120"/>
            <a:ext cx="6720840" cy="3106928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7884237" y="720344"/>
            <a:ext cx="3931920" cy="3977640"/>
          </a:xfrm>
          <a:prstGeom prst="roundRect">
            <a:avLst/>
          </a:prstGeom>
          <a:solidFill>
            <a:srgbClr val="FFFFFF">
              <a:alpha val="0"/>
            </a:srgbClr>
          </a:solidFill>
          <a:ln w="13970">
            <a:solidFill>
              <a:srgbClr val="005B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2"/>
          <p:cNvSpPr/>
          <p:nvPr/>
        </p:nvSpPr>
        <p:spPr>
          <a:xfrm>
            <a:off x="27884237" y="2066036"/>
            <a:ext cx="4343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5B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LOGO DA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005B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INSTITUIÇÃO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8412480" y="777240"/>
            <a:ext cx="16733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6600" b="1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TÍTULO DO TRABALHO</a:t>
            </a:r>
            <a:endParaRPr lang="en-US" sz="6600" dirty="0"/>
          </a:p>
        </p:txBody>
      </p:sp>
      <p:sp>
        <p:nvSpPr>
          <p:cNvPr id="7" name="Text 4"/>
          <p:cNvSpPr/>
          <p:nvPr/>
        </p:nvSpPr>
        <p:spPr>
          <a:xfrm>
            <a:off x="7543800" y="2600960"/>
            <a:ext cx="18653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en-US" sz="46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Nome do Autor 1; Nome do Autor 2; Nome do Autor 3</a:t>
            </a:r>
            <a:endParaRPr lang="en-US" sz="4600" dirty="0"/>
          </a:p>
        </p:txBody>
      </p:sp>
      <p:sp>
        <p:nvSpPr>
          <p:cNvPr id="8" name="Text 5"/>
          <p:cNvSpPr/>
          <p:nvPr/>
        </p:nvSpPr>
        <p:spPr>
          <a:xfrm>
            <a:off x="7360920" y="3520440"/>
            <a:ext cx="18836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77B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ENCONTRO NACIONAL DE QUÍMICA E SUSTENTABILIDADE</a:t>
            </a:r>
            <a:endParaRPr lang="en-US" sz="3400" dirty="0">
              <a:solidFill>
                <a:srgbClr val="177B17"/>
              </a:solidFill>
            </a:endParaRPr>
          </a:p>
        </p:txBody>
      </p:sp>
      <p:sp>
        <p:nvSpPr>
          <p:cNvPr id="9" name="Text 6"/>
          <p:cNvSpPr/>
          <p:nvPr/>
        </p:nvSpPr>
        <p:spPr>
          <a:xfrm>
            <a:off x="8046720" y="4243675"/>
            <a:ext cx="1737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77B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Engenho Novo – RJ, 04 e 05 de Agosto de 2026</a:t>
            </a:r>
            <a:endParaRPr lang="en-US" sz="3400" dirty="0">
              <a:solidFill>
                <a:srgbClr val="177B17"/>
              </a:solidFill>
            </a:endParaRPr>
          </a:p>
        </p:txBody>
      </p:sp>
      <p:sp>
        <p:nvSpPr>
          <p:cNvPr id="10" name="Shape 7"/>
          <p:cNvSpPr/>
          <p:nvPr/>
        </p:nvSpPr>
        <p:spPr>
          <a:xfrm>
            <a:off x="320040" y="5252720"/>
            <a:ext cx="32399935" cy="0"/>
          </a:xfrm>
          <a:prstGeom prst="line">
            <a:avLst/>
          </a:prstGeom>
          <a:noFill/>
          <a:ln w="38100">
            <a:solidFill>
              <a:srgbClr val="005B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Shape 8"/>
          <p:cNvSpPr/>
          <p:nvPr/>
        </p:nvSpPr>
        <p:spPr>
          <a:xfrm>
            <a:off x="0" y="5074920"/>
            <a:ext cx="32399935" cy="0"/>
          </a:xfrm>
          <a:prstGeom prst="line">
            <a:avLst/>
          </a:prstGeom>
          <a:noFill/>
          <a:ln w="15240">
            <a:solidFill>
              <a:srgbClr val="2E8B36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Shape 10"/>
          <p:cNvSpPr/>
          <p:nvPr/>
        </p:nvSpPr>
        <p:spPr>
          <a:xfrm>
            <a:off x="27706320" y="30154880"/>
            <a:ext cx="658368" cy="566928"/>
          </a:xfrm>
          <a:prstGeom prst="hexagon">
            <a:avLst/>
          </a:prstGeom>
          <a:solidFill>
            <a:srgbClr val="FFFFFF">
              <a:alpha val="0"/>
            </a:srgbClr>
          </a:solidFill>
          <a:ln w="10160">
            <a:solidFill>
              <a:srgbClr val="CDE7CD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Shape 11"/>
          <p:cNvSpPr/>
          <p:nvPr/>
        </p:nvSpPr>
        <p:spPr>
          <a:xfrm>
            <a:off x="28620720" y="30154880"/>
            <a:ext cx="658368" cy="566928"/>
          </a:xfrm>
          <a:prstGeom prst="hexagon">
            <a:avLst/>
          </a:prstGeom>
          <a:solidFill>
            <a:srgbClr val="FFFFFF">
              <a:alpha val="0"/>
            </a:srgbClr>
          </a:solidFill>
          <a:ln w="10160">
            <a:solidFill>
              <a:srgbClr val="CDE7CD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Shape 12"/>
          <p:cNvSpPr/>
          <p:nvPr/>
        </p:nvSpPr>
        <p:spPr>
          <a:xfrm>
            <a:off x="29535120" y="30154880"/>
            <a:ext cx="658368" cy="566928"/>
          </a:xfrm>
          <a:prstGeom prst="hexagon">
            <a:avLst/>
          </a:prstGeom>
          <a:solidFill>
            <a:srgbClr val="FFFFFF">
              <a:alpha val="0"/>
            </a:srgbClr>
          </a:solidFill>
          <a:ln w="10160">
            <a:solidFill>
              <a:srgbClr val="CDE7CD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6" name="Shape 13"/>
          <p:cNvSpPr/>
          <p:nvPr/>
        </p:nvSpPr>
        <p:spPr>
          <a:xfrm>
            <a:off x="27706320" y="30977840"/>
            <a:ext cx="658368" cy="566928"/>
          </a:xfrm>
          <a:prstGeom prst="hexagon">
            <a:avLst/>
          </a:prstGeom>
          <a:solidFill>
            <a:srgbClr val="FFFFFF">
              <a:alpha val="0"/>
            </a:srgbClr>
          </a:solidFill>
          <a:ln w="10160">
            <a:solidFill>
              <a:srgbClr val="CDE7CD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Shape 14"/>
          <p:cNvSpPr/>
          <p:nvPr/>
        </p:nvSpPr>
        <p:spPr>
          <a:xfrm>
            <a:off x="28620720" y="30977840"/>
            <a:ext cx="658368" cy="566928"/>
          </a:xfrm>
          <a:prstGeom prst="hexagon">
            <a:avLst/>
          </a:prstGeom>
          <a:solidFill>
            <a:srgbClr val="FFFFFF">
              <a:alpha val="0"/>
            </a:srgbClr>
          </a:solidFill>
          <a:ln w="10160">
            <a:solidFill>
              <a:srgbClr val="CDE7CD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Text 15"/>
          <p:cNvSpPr/>
          <p:nvPr/>
        </p:nvSpPr>
        <p:spPr>
          <a:xfrm>
            <a:off x="731520" y="5786120"/>
            <a:ext cx="4480560" cy="777240"/>
          </a:xfrm>
          <a:prstGeom prst="roundRect">
            <a:avLst/>
          </a:prstGeom>
          <a:solidFill>
            <a:srgbClr val="005B16"/>
          </a:solidFill>
          <a:ln>
            <a:solidFill>
              <a:srgbClr val="005B16">
                <a:alpha val="0"/>
              </a:srgbClr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Introdução</a:t>
            </a:r>
            <a:endParaRPr lang="en-US" sz="3400" dirty="0"/>
          </a:p>
        </p:txBody>
      </p:sp>
      <p:sp>
        <p:nvSpPr>
          <p:cNvPr id="19" name="Text 16"/>
          <p:cNvSpPr/>
          <p:nvPr/>
        </p:nvSpPr>
        <p:spPr>
          <a:xfrm>
            <a:off x="594360" y="6563360"/>
            <a:ext cx="11704320" cy="4983480"/>
          </a:xfrm>
          <a:prstGeom prst="roundRect">
            <a:avLst>
              <a:gd name="adj" fmla="val 7728"/>
            </a:avLst>
          </a:prstGeom>
          <a:solidFill>
            <a:srgbClr val="FFFFFF"/>
          </a:solidFill>
          <a:ln w="15240">
            <a:solidFill>
              <a:srgbClr val="005B16"/>
            </a:solidFill>
          </a:ln>
        </p:spPr>
        <p:txBody>
          <a:bodyPr wrap="square" lIns="4826" tIns="4826" rIns="4826" bIns="4826" rtlCol="0" anchor="t">
            <a:normAutofit lnSpcReduction="10000"/>
          </a:bodyPr>
          <a:lstStyle/>
          <a:p>
            <a:pPr marL="180000" indent="0" algn="just">
              <a:buNone/>
            </a:pPr>
            <a:r>
              <a:rPr lang="en-US" sz="3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Lorem ipsum dolor sit amet, consectetur adipiscing elit. Integer nec odio. Praesent libero. Sed cursus ante dapibus diam. Sed nisi.</a:t>
            </a:r>
            <a:endParaRPr lang="en-US" sz="3200" dirty="0"/>
          </a:p>
          <a:p>
            <a:pPr marL="180000" indent="0" algn="just">
              <a:buNone/>
            </a:pPr>
            <a:endParaRPr lang="en-US" sz="3200" dirty="0"/>
          </a:p>
          <a:p>
            <a:pPr marL="180000" indent="0" algn="just">
              <a:buNone/>
            </a:pPr>
            <a:r>
              <a:rPr lang="en-US" sz="3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Nulla quis sem at nibh elementum imperdiet. Duis sagittis ipsum. Praesent mauris. Fusce nec tellus sed augue semper porta.</a:t>
            </a:r>
            <a:endParaRPr lang="en-US" sz="3200" dirty="0"/>
          </a:p>
          <a:p>
            <a:pPr marL="180000" indent="0" algn="just">
              <a:buNone/>
            </a:pPr>
            <a:endParaRPr lang="en-US" sz="3200" dirty="0"/>
          </a:p>
          <a:p>
            <a:pPr marL="180000" indent="0" algn="just">
              <a:buNone/>
            </a:pPr>
            <a:r>
              <a:rPr lang="en-US" sz="3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Curabitur sodales ligula in libero. Sed dignissim lacinia nunc. Curabitur tortor. Pellentesque nibh.</a:t>
            </a:r>
            <a:endParaRPr lang="en-US" sz="3200" dirty="0"/>
          </a:p>
        </p:txBody>
      </p:sp>
      <p:sp>
        <p:nvSpPr>
          <p:cNvPr id="20" name="Text 17"/>
          <p:cNvSpPr/>
          <p:nvPr/>
        </p:nvSpPr>
        <p:spPr>
          <a:xfrm>
            <a:off x="731520" y="12827000"/>
            <a:ext cx="4251960" cy="777240"/>
          </a:xfrm>
          <a:prstGeom prst="roundRect">
            <a:avLst/>
          </a:prstGeom>
          <a:solidFill>
            <a:srgbClr val="005B16"/>
          </a:solidFill>
          <a:ln>
            <a:solidFill>
              <a:srgbClr val="005B16">
                <a:alpha val="0"/>
              </a:srgbClr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Objetivos</a:t>
            </a:r>
            <a:endParaRPr lang="en-US" sz="3400" dirty="0"/>
          </a:p>
        </p:txBody>
      </p:sp>
      <p:sp>
        <p:nvSpPr>
          <p:cNvPr id="21" name="Text 18"/>
          <p:cNvSpPr/>
          <p:nvPr/>
        </p:nvSpPr>
        <p:spPr>
          <a:xfrm>
            <a:off x="594360" y="13604240"/>
            <a:ext cx="11704320" cy="3931920"/>
          </a:xfrm>
          <a:prstGeom prst="roundRect">
            <a:avLst>
              <a:gd name="adj" fmla="val 9511"/>
            </a:avLst>
          </a:prstGeom>
          <a:solidFill>
            <a:srgbClr val="FFFFFF"/>
          </a:solidFill>
          <a:ln w="15240">
            <a:solidFill>
              <a:srgbClr val="005B16"/>
            </a:solidFill>
          </a:ln>
        </p:spPr>
        <p:txBody>
          <a:bodyPr wrap="square" lIns="4826" tIns="4826" rIns="4826" bIns="4826" rtlCol="0" anchor="t">
            <a:normAutofit/>
          </a:bodyPr>
          <a:lstStyle/>
          <a:p>
            <a:pPr marL="180000" indent="0" algn="l">
              <a:buNone/>
            </a:pPr>
            <a:r>
              <a:rPr lang="en-US" sz="3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Objetivo geral do trabalho.</a:t>
            </a:r>
            <a:endParaRPr lang="en-US" sz="3200" dirty="0"/>
          </a:p>
          <a:p>
            <a:pPr marL="180000" indent="0" algn="l">
              <a:buNone/>
            </a:pPr>
            <a:r>
              <a:rPr lang="en-US" sz="3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Objetivo específico 1.</a:t>
            </a:r>
            <a:endParaRPr lang="en-US" sz="3200" dirty="0"/>
          </a:p>
          <a:p>
            <a:pPr marL="180000" indent="0" algn="l">
              <a:buNone/>
            </a:pPr>
            <a:r>
              <a:rPr lang="en-US" sz="3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Objetivo específico 2.</a:t>
            </a:r>
            <a:endParaRPr lang="en-US" sz="3200" dirty="0"/>
          </a:p>
          <a:p>
            <a:pPr marL="180000" indent="0" algn="l">
              <a:buNone/>
            </a:pPr>
            <a:r>
              <a:rPr lang="en-US" sz="3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Objetivo específico 3.</a:t>
            </a:r>
            <a:endParaRPr lang="en-US" sz="3200" dirty="0"/>
          </a:p>
          <a:p>
            <a:pPr marL="180000" indent="0" algn="l">
              <a:buNone/>
            </a:pPr>
            <a:r>
              <a:rPr lang="en-US" sz="3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Aplicação ou contribuição esperada.</a:t>
            </a:r>
            <a:endParaRPr lang="en-US" sz="3200" dirty="0"/>
          </a:p>
        </p:txBody>
      </p:sp>
      <p:sp>
        <p:nvSpPr>
          <p:cNvPr id="22" name="Text 19"/>
          <p:cNvSpPr/>
          <p:nvPr/>
        </p:nvSpPr>
        <p:spPr>
          <a:xfrm>
            <a:off x="731520" y="17719040"/>
            <a:ext cx="4709160" cy="777240"/>
          </a:xfrm>
          <a:prstGeom prst="roundRect">
            <a:avLst/>
          </a:prstGeom>
          <a:solidFill>
            <a:srgbClr val="005B16"/>
          </a:solidFill>
          <a:ln>
            <a:solidFill>
              <a:srgbClr val="005B16">
                <a:alpha val="0"/>
              </a:srgbClr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Metodologia</a:t>
            </a:r>
            <a:endParaRPr lang="en-US" sz="3400" dirty="0"/>
          </a:p>
        </p:txBody>
      </p:sp>
      <p:sp>
        <p:nvSpPr>
          <p:cNvPr id="23" name="Text 20"/>
          <p:cNvSpPr/>
          <p:nvPr/>
        </p:nvSpPr>
        <p:spPr>
          <a:xfrm>
            <a:off x="594360" y="18496280"/>
            <a:ext cx="11704320" cy="11658600"/>
          </a:xfrm>
          <a:prstGeom prst="roundRect">
            <a:avLst>
              <a:gd name="adj" fmla="val 8207"/>
            </a:avLst>
          </a:prstGeom>
          <a:solidFill>
            <a:srgbClr val="FFFFFF"/>
          </a:solidFill>
          <a:ln w="15240">
            <a:solidFill>
              <a:srgbClr val="005B16"/>
            </a:solidFill>
          </a:ln>
        </p:spPr>
        <p:txBody>
          <a:bodyPr wrap="square" lIns="4826" tIns="4826" rIns="4826" bIns="4826" rtlCol="0" anchor="t">
            <a:normAutofit/>
          </a:bodyPr>
          <a:lstStyle/>
          <a:p>
            <a:pPr marL="180000" indent="0" algn="l">
              <a:buNone/>
            </a:pPr>
            <a:r>
              <a:rPr lang="en-US" sz="3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Descreva de forma objetiva o delineamento metodológico, materiais, instrumentos, procedimentos, etapas de coleta e critérios de análise.</a:t>
            </a:r>
            <a:endParaRPr lang="en-US" sz="3200" dirty="0"/>
          </a:p>
          <a:p>
            <a:pPr marL="180000" indent="0" algn="l">
              <a:buNone/>
            </a:pPr>
            <a:endParaRPr lang="en-US" sz="3200" dirty="0"/>
          </a:p>
          <a:p>
            <a:pPr marL="180000" indent="0" algn="l">
              <a:buNone/>
            </a:pPr>
            <a:r>
              <a:rPr lang="en-US" sz="3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Fluxograma / Procedimentos</a:t>
            </a:r>
            <a:endParaRPr lang="en-US" sz="3200" dirty="0"/>
          </a:p>
        </p:txBody>
      </p:sp>
      <p:sp>
        <p:nvSpPr>
          <p:cNvPr id="24" name="Shape 21"/>
          <p:cNvSpPr/>
          <p:nvPr/>
        </p:nvSpPr>
        <p:spPr>
          <a:xfrm>
            <a:off x="1645920" y="22428200"/>
            <a:ext cx="1234440" cy="123444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005B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5" name="Text 22"/>
          <p:cNvSpPr/>
          <p:nvPr/>
        </p:nvSpPr>
        <p:spPr>
          <a:xfrm>
            <a:off x="1645920" y="22592792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05B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</a:t>
            </a:r>
            <a:endParaRPr lang="en-US" sz="3000" dirty="0"/>
          </a:p>
        </p:txBody>
      </p:sp>
      <p:sp>
        <p:nvSpPr>
          <p:cNvPr id="26" name="Text 23"/>
          <p:cNvSpPr/>
          <p:nvPr/>
        </p:nvSpPr>
        <p:spPr>
          <a:xfrm>
            <a:off x="1234440" y="23845520"/>
            <a:ext cx="20574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5B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Etapa 1</a:t>
            </a:r>
            <a:endParaRPr lang="en-US" sz="2600" dirty="0"/>
          </a:p>
          <a:p>
            <a:pPr marL="0" indent="0" algn="ctr">
              <a:buNone/>
            </a:pPr>
            <a:r>
              <a:rPr lang="en-US" sz="2600" b="1" dirty="0">
                <a:solidFill>
                  <a:srgbClr val="005B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Coleta</a:t>
            </a:r>
            <a:endParaRPr lang="en-US" sz="2600" dirty="0"/>
          </a:p>
        </p:txBody>
      </p:sp>
      <p:sp>
        <p:nvSpPr>
          <p:cNvPr id="27" name="Shape 24"/>
          <p:cNvSpPr/>
          <p:nvPr/>
        </p:nvSpPr>
        <p:spPr>
          <a:xfrm>
            <a:off x="2971800" y="23049992"/>
            <a:ext cx="1143000" cy="0"/>
          </a:xfrm>
          <a:prstGeom prst="line">
            <a:avLst/>
          </a:prstGeom>
          <a:noFill/>
          <a:ln w="16510">
            <a:solidFill>
              <a:srgbClr val="005B16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pt-BR"/>
          </a:p>
        </p:txBody>
      </p:sp>
      <p:sp>
        <p:nvSpPr>
          <p:cNvPr id="28" name="Shape 25"/>
          <p:cNvSpPr/>
          <p:nvPr/>
        </p:nvSpPr>
        <p:spPr>
          <a:xfrm>
            <a:off x="4572000" y="22428200"/>
            <a:ext cx="1234440" cy="123444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005B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9" name="Text 26"/>
          <p:cNvSpPr/>
          <p:nvPr/>
        </p:nvSpPr>
        <p:spPr>
          <a:xfrm>
            <a:off x="4572000" y="22592792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05B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△</a:t>
            </a:r>
            <a:endParaRPr lang="en-US" sz="3000" dirty="0"/>
          </a:p>
        </p:txBody>
      </p:sp>
      <p:sp>
        <p:nvSpPr>
          <p:cNvPr id="30" name="Text 27"/>
          <p:cNvSpPr/>
          <p:nvPr/>
        </p:nvSpPr>
        <p:spPr>
          <a:xfrm>
            <a:off x="4160520" y="23845520"/>
            <a:ext cx="20574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5B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Etapa 2</a:t>
            </a:r>
            <a:endParaRPr lang="en-US" sz="2600" dirty="0"/>
          </a:p>
          <a:p>
            <a:pPr marL="0" indent="0" algn="ctr">
              <a:buNone/>
            </a:pPr>
            <a:r>
              <a:rPr lang="en-US" sz="2600" b="1" dirty="0">
                <a:solidFill>
                  <a:srgbClr val="005B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Preparo</a:t>
            </a:r>
            <a:endParaRPr lang="en-US" sz="2600" dirty="0"/>
          </a:p>
        </p:txBody>
      </p:sp>
      <p:sp>
        <p:nvSpPr>
          <p:cNvPr id="31" name="Shape 28"/>
          <p:cNvSpPr/>
          <p:nvPr/>
        </p:nvSpPr>
        <p:spPr>
          <a:xfrm>
            <a:off x="5897880" y="23049992"/>
            <a:ext cx="1143000" cy="0"/>
          </a:xfrm>
          <a:prstGeom prst="line">
            <a:avLst/>
          </a:prstGeom>
          <a:noFill/>
          <a:ln w="16510">
            <a:solidFill>
              <a:srgbClr val="005B16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pt-BR"/>
          </a:p>
        </p:txBody>
      </p:sp>
      <p:sp>
        <p:nvSpPr>
          <p:cNvPr id="32" name="Shape 29"/>
          <p:cNvSpPr/>
          <p:nvPr/>
        </p:nvSpPr>
        <p:spPr>
          <a:xfrm>
            <a:off x="7498080" y="22428200"/>
            <a:ext cx="1234440" cy="123444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005B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3" name="Text 30"/>
          <p:cNvSpPr/>
          <p:nvPr/>
        </p:nvSpPr>
        <p:spPr>
          <a:xfrm>
            <a:off x="7498080" y="22592792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05B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◉</a:t>
            </a:r>
            <a:endParaRPr lang="en-US" sz="3000" dirty="0"/>
          </a:p>
        </p:txBody>
      </p:sp>
      <p:sp>
        <p:nvSpPr>
          <p:cNvPr id="34" name="Text 31"/>
          <p:cNvSpPr/>
          <p:nvPr/>
        </p:nvSpPr>
        <p:spPr>
          <a:xfrm>
            <a:off x="7086600" y="23845520"/>
            <a:ext cx="20574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5B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Etapa 3</a:t>
            </a:r>
            <a:endParaRPr lang="en-US" sz="2600" dirty="0"/>
          </a:p>
          <a:p>
            <a:pPr marL="0" indent="0" algn="ctr">
              <a:buNone/>
            </a:pPr>
            <a:r>
              <a:rPr lang="en-US" sz="2600" b="1" dirty="0">
                <a:solidFill>
                  <a:srgbClr val="005B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Análise</a:t>
            </a:r>
            <a:endParaRPr lang="en-US" sz="2600" dirty="0"/>
          </a:p>
        </p:txBody>
      </p:sp>
      <p:sp>
        <p:nvSpPr>
          <p:cNvPr id="35" name="Shape 32"/>
          <p:cNvSpPr/>
          <p:nvPr/>
        </p:nvSpPr>
        <p:spPr>
          <a:xfrm>
            <a:off x="8823960" y="23049992"/>
            <a:ext cx="1143000" cy="0"/>
          </a:xfrm>
          <a:prstGeom prst="line">
            <a:avLst/>
          </a:prstGeom>
          <a:noFill/>
          <a:ln w="16510">
            <a:solidFill>
              <a:srgbClr val="005B16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pt-BR"/>
          </a:p>
        </p:txBody>
      </p:sp>
      <p:sp>
        <p:nvSpPr>
          <p:cNvPr id="36" name="Shape 33"/>
          <p:cNvSpPr/>
          <p:nvPr/>
        </p:nvSpPr>
        <p:spPr>
          <a:xfrm>
            <a:off x="10424160" y="22428200"/>
            <a:ext cx="1234440" cy="123444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005B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7" name="Text 34"/>
          <p:cNvSpPr/>
          <p:nvPr/>
        </p:nvSpPr>
        <p:spPr>
          <a:xfrm>
            <a:off x="10424160" y="22592792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05B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▮</a:t>
            </a:r>
            <a:endParaRPr lang="en-US" sz="3000" dirty="0"/>
          </a:p>
        </p:txBody>
      </p:sp>
      <p:sp>
        <p:nvSpPr>
          <p:cNvPr id="38" name="Text 35"/>
          <p:cNvSpPr/>
          <p:nvPr/>
        </p:nvSpPr>
        <p:spPr>
          <a:xfrm>
            <a:off x="10012680" y="23845520"/>
            <a:ext cx="20574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5B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Etapa 4</a:t>
            </a:r>
            <a:endParaRPr lang="en-US" sz="2600" dirty="0"/>
          </a:p>
          <a:p>
            <a:pPr marL="0" indent="0" algn="ctr">
              <a:buNone/>
            </a:pPr>
            <a:r>
              <a:rPr lang="en-US" sz="2600" b="1" dirty="0">
                <a:solidFill>
                  <a:srgbClr val="005B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Resultado</a:t>
            </a:r>
            <a:endParaRPr lang="en-US" sz="2600" dirty="0"/>
          </a:p>
        </p:txBody>
      </p:sp>
      <p:sp>
        <p:nvSpPr>
          <p:cNvPr id="39" name="Text 36"/>
          <p:cNvSpPr/>
          <p:nvPr/>
        </p:nvSpPr>
        <p:spPr>
          <a:xfrm>
            <a:off x="13350240" y="5786120"/>
            <a:ext cx="7498080" cy="777240"/>
          </a:xfrm>
          <a:prstGeom prst="roundRect">
            <a:avLst/>
          </a:prstGeom>
          <a:solidFill>
            <a:srgbClr val="005B16"/>
          </a:solidFill>
          <a:ln>
            <a:solidFill>
              <a:srgbClr val="005B16">
                <a:alpha val="0"/>
              </a:srgbClr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Resultados e Discussão</a:t>
            </a:r>
            <a:endParaRPr lang="en-US" sz="3400" dirty="0"/>
          </a:p>
        </p:txBody>
      </p:sp>
      <p:sp>
        <p:nvSpPr>
          <p:cNvPr id="40" name="Shape 37"/>
          <p:cNvSpPr/>
          <p:nvPr/>
        </p:nvSpPr>
        <p:spPr>
          <a:xfrm>
            <a:off x="12938760" y="6563360"/>
            <a:ext cx="18882360" cy="19705320"/>
          </a:xfrm>
          <a:prstGeom prst="roundRect">
            <a:avLst>
              <a:gd name="adj" fmla="val 2388"/>
            </a:avLst>
          </a:prstGeom>
          <a:solidFill>
            <a:srgbClr val="FFFFFF"/>
          </a:solidFill>
          <a:ln w="15240">
            <a:solidFill>
              <a:srgbClr val="005B16"/>
            </a:solidFill>
            <a:prstDash val="solid"/>
          </a:ln>
        </p:spPr>
        <p:txBody>
          <a:bodyPr/>
          <a:lstStyle/>
          <a:p>
            <a:pPr marL="144000"/>
            <a:endParaRPr lang="pt-BR" dirty="0"/>
          </a:p>
        </p:txBody>
      </p:sp>
      <p:sp>
        <p:nvSpPr>
          <p:cNvPr id="41" name="Text 38"/>
          <p:cNvSpPr/>
          <p:nvPr/>
        </p:nvSpPr>
        <p:spPr>
          <a:xfrm>
            <a:off x="13441680" y="6929120"/>
            <a:ext cx="17876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3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Texto sintético para contextualizar os principais achados, tendências observadas e relação entre os dados obtidos e os objetivos do estudo.</a:t>
            </a:r>
            <a:endParaRPr lang="en-US" sz="3200" dirty="0"/>
          </a:p>
        </p:txBody>
      </p:sp>
      <p:sp>
        <p:nvSpPr>
          <p:cNvPr id="42" name="Text 39"/>
          <p:cNvSpPr/>
          <p:nvPr/>
        </p:nvSpPr>
        <p:spPr>
          <a:xfrm>
            <a:off x="13487400" y="8373872"/>
            <a:ext cx="8641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8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Figura 1.  Título da figura</a:t>
            </a:r>
            <a:endParaRPr lang="en-US" sz="2800" dirty="0"/>
          </a:p>
        </p:txBody>
      </p:sp>
      <p:sp>
        <p:nvSpPr>
          <p:cNvPr id="43" name="Shape 40"/>
          <p:cNvSpPr/>
          <p:nvPr/>
        </p:nvSpPr>
        <p:spPr>
          <a:xfrm>
            <a:off x="13487400" y="8849360"/>
            <a:ext cx="8641080" cy="4800600"/>
          </a:xfrm>
          <a:prstGeom prst="round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999999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4" name="Shape 41"/>
          <p:cNvSpPr/>
          <p:nvPr/>
        </p:nvSpPr>
        <p:spPr>
          <a:xfrm>
            <a:off x="17122140" y="10380980"/>
            <a:ext cx="1371600" cy="1143000"/>
          </a:xfrm>
          <a:prstGeom prst="rect">
            <a:avLst/>
          </a:prstGeom>
          <a:solidFill>
            <a:srgbClr val="F2F2F2"/>
          </a:solidFill>
          <a:ln w="12700">
            <a:solidFill>
              <a:srgbClr val="999999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5" name="Shape 42"/>
          <p:cNvSpPr/>
          <p:nvPr/>
        </p:nvSpPr>
        <p:spPr>
          <a:xfrm>
            <a:off x="17305020" y="10883900"/>
            <a:ext cx="685800" cy="457200"/>
          </a:xfrm>
          <a:prstGeom prst="triangle">
            <a:avLst/>
          </a:prstGeom>
          <a:solidFill>
            <a:srgbClr val="B8B8B8"/>
          </a:solidFill>
          <a:ln w="12700">
            <a:solidFill>
              <a:srgbClr val="B8B8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6" name="Shape 43"/>
          <p:cNvSpPr/>
          <p:nvPr/>
        </p:nvSpPr>
        <p:spPr>
          <a:xfrm>
            <a:off x="18063972" y="10563860"/>
            <a:ext cx="292608" cy="292608"/>
          </a:xfrm>
          <a:prstGeom prst="ellipse">
            <a:avLst/>
          </a:prstGeom>
          <a:solidFill>
            <a:srgbClr val="AFAFAF"/>
          </a:solidFill>
          <a:ln w="12700">
            <a:solidFill>
              <a:srgbClr val="AFAFA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7" name="Text 44"/>
          <p:cNvSpPr/>
          <p:nvPr/>
        </p:nvSpPr>
        <p:spPr>
          <a:xfrm>
            <a:off x="13716000" y="1175258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30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INSIRA AQUI</a:t>
            </a:r>
            <a:endParaRPr lang="en-US" sz="3000" dirty="0"/>
          </a:p>
          <a:p>
            <a:pPr marL="0" indent="0" algn="ctr">
              <a:buNone/>
            </a:pPr>
            <a:r>
              <a:rPr lang="en-US" sz="30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 IMAGEM / GRÁFICO</a:t>
            </a:r>
            <a:endParaRPr lang="en-US" sz="3000" dirty="0"/>
          </a:p>
        </p:txBody>
      </p:sp>
      <p:sp>
        <p:nvSpPr>
          <p:cNvPr id="48" name="Text 45"/>
          <p:cNvSpPr/>
          <p:nvPr/>
        </p:nvSpPr>
        <p:spPr>
          <a:xfrm>
            <a:off x="22402800" y="8373872"/>
            <a:ext cx="8641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8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Figura 2.  Título da figura</a:t>
            </a:r>
            <a:endParaRPr lang="en-US" sz="2800" dirty="0"/>
          </a:p>
        </p:txBody>
      </p:sp>
      <p:sp>
        <p:nvSpPr>
          <p:cNvPr id="49" name="Shape 46"/>
          <p:cNvSpPr/>
          <p:nvPr/>
        </p:nvSpPr>
        <p:spPr>
          <a:xfrm>
            <a:off x="22402800" y="8849360"/>
            <a:ext cx="8641080" cy="4800600"/>
          </a:xfrm>
          <a:prstGeom prst="round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999999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0" name="Shape 47"/>
          <p:cNvSpPr/>
          <p:nvPr/>
        </p:nvSpPr>
        <p:spPr>
          <a:xfrm>
            <a:off x="26037540" y="10380980"/>
            <a:ext cx="1371600" cy="1143000"/>
          </a:xfrm>
          <a:prstGeom prst="rect">
            <a:avLst/>
          </a:prstGeom>
          <a:solidFill>
            <a:srgbClr val="F2F2F2"/>
          </a:solidFill>
          <a:ln w="12700">
            <a:solidFill>
              <a:srgbClr val="999999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1" name="Shape 48"/>
          <p:cNvSpPr/>
          <p:nvPr/>
        </p:nvSpPr>
        <p:spPr>
          <a:xfrm>
            <a:off x="26220420" y="10883900"/>
            <a:ext cx="685800" cy="457200"/>
          </a:xfrm>
          <a:prstGeom prst="triangle">
            <a:avLst/>
          </a:prstGeom>
          <a:solidFill>
            <a:srgbClr val="B8B8B8"/>
          </a:solidFill>
          <a:ln w="12700">
            <a:solidFill>
              <a:srgbClr val="B8B8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2" name="Shape 49"/>
          <p:cNvSpPr/>
          <p:nvPr/>
        </p:nvSpPr>
        <p:spPr>
          <a:xfrm>
            <a:off x="26979372" y="10563860"/>
            <a:ext cx="292608" cy="292608"/>
          </a:xfrm>
          <a:prstGeom prst="ellipse">
            <a:avLst/>
          </a:prstGeom>
          <a:solidFill>
            <a:srgbClr val="AFAFAF"/>
          </a:solidFill>
          <a:ln w="12700">
            <a:solidFill>
              <a:srgbClr val="AFAFA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3" name="Text 50"/>
          <p:cNvSpPr/>
          <p:nvPr/>
        </p:nvSpPr>
        <p:spPr>
          <a:xfrm>
            <a:off x="22631400" y="1175258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30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INSIRA AQUI</a:t>
            </a:r>
            <a:endParaRPr lang="en-US" sz="3000" dirty="0"/>
          </a:p>
          <a:p>
            <a:pPr marL="0" indent="0" algn="ctr">
              <a:buNone/>
            </a:pPr>
            <a:r>
              <a:rPr lang="en-US" sz="30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 IMAGEM / GRÁFICO</a:t>
            </a:r>
            <a:endParaRPr lang="en-US" sz="3000" dirty="0"/>
          </a:p>
        </p:txBody>
      </p:sp>
      <p:sp>
        <p:nvSpPr>
          <p:cNvPr id="54" name="Text 51"/>
          <p:cNvSpPr/>
          <p:nvPr/>
        </p:nvSpPr>
        <p:spPr>
          <a:xfrm>
            <a:off x="13487400" y="14244320"/>
            <a:ext cx="17785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3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Texto de interpretação dos resultados apresentados nas figuras, destacando os principais padrões, relações e evidências.</a:t>
            </a:r>
            <a:endParaRPr lang="en-US" sz="3200" dirty="0"/>
          </a:p>
        </p:txBody>
      </p:sp>
      <p:sp>
        <p:nvSpPr>
          <p:cNvPr id="55" name="Text 52"/>
          <p:cNvSpPr/>
          <p:nvPr/>
        </p:nvSpPr>
        <p:spPr>
          <a:xfrm>
            <a:off x="13487400" y="1559763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8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Gráfico 1.  Título do gráfico</a:t>
            </a:r>
            <a:endParaRPr lang="en-US" sz="2800" dirty="0"/>
          </a:p>
        </p:txBody>
      </p:sp>
      <p:sp>
        <p:nvSpPr>
          <p:cNvPr id="56" name="Shape 53"/>
          <p:cNvSpPr/>
          <p:nvPr/>
        </p:nvSpPr>
        <p:spPr>
          <a:xfrm>
            <a:off x="13487400" y="16073120"/>
            <a:ext cx="8229600" cy="4892040"/>
          </a:xfrm>
          <a:prstGeom prst="round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999999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7" name="Shape 54"/>
          <p:cNvSpPr/>
          <p:nvPr/>
        </p:nvSpPr>
        <p:spPr>
          <a:xfrm>
            <a:off x="16916400" y="17650460"/>
            <a:ext cx="1371600" cy="1143000"/>
          </a:xfrm>
          <a:prstGeom prst="rect">
            <a:avLst/>
          </a:prstGeom>
          <a:solidFill>
            <a:srgbClr val="F2F2F2"/>
          </a:solidFill>
          <a:ln w="12700">
            <a:solidFill>
              <a:srgbClr val="999999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8" name="Shape 55"/>
          <p:cNvSpPr/>
          <p:nvPr/>
        </p:nvSpPr>
        <p:spPr>
          <a:xfrm>
            <a:off x="17099280" y="18153380"/>
            <a:ext cx="685800" cy="457200"/>
          </a:xfrm>
          <a:prstGeom prst="triangle">
            <a:avLst/>
          </a:prstGeom>
          <a:solidFill>
            <a:srgbClr val="B8B8B8"/>
          </a:solidFill>
          <a:ln w="12700">
            <a:solidFill>
              <a:srgbClr val="B8B8B8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9" name="Shape 56"/>
          <p:cNvSpPr/>
          <p:nvPr/>
        </p:nvSpPr>
        <p:spPr>
          <a:xfrm>
            <a:off x="17858232" y="17833340"/>
            <a:ext cx="292608" cy="292608"/>
          </a:xfrm>
          <a:prstGeom prst="ellipse">
            <a:avLst/>
          </a:prstGeom>
          <a:solidFill>
            <a:srgbClr val="AFAFAF"/>
          </a:solidFill>
          <a:ln w="12700">
            <a:solidFill>
              <a:srgbClr val="AFAFA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0" name="Text 57"/>
          <p:cNvSpPr/>
          <p:nvPr/>
        </p:nvSpPr>
        <p:spPr>
          <a:xfrm>
            <a:off x="13716000" y="1902206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30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INSIRA AQUI</a:t>
            </a:r>
            <a:endParaRPr lang="en-US" sz="3000" dirty="0"/>
          </a:p>
          <a:p>
            <a:pPr marL="0" indent="0" algn="ctr">
              <a:buNone/>
            </a:pPr>
            <a:r>
              <a:rPr lang="en-US" sz="30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SEU GRÁFICO</a:t>
            </a:r>
            <a:endParaRPr lang="en-US" sz="3000" dirty="0"/>
          </a:p>
        </p:txBody>
      </p:sp>
      <p:sp>
        <p:nvSpPr>
          <p:cNvPr id="61" name="Text 58"/>
          <p:cNvSpPr/>
          <p:nvPr/>
        </p:nvSpPr>
        <p:spPr>
          <a:xfrm>
            <a:off x="22128480" y="15597632"/>
            <a:ext cx="8915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8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Tabela 1.  Título da tabela</a:t>
            </a:r>
            <a:endParaRPr lang="en-US" sz="2800" dirty="0"/>
          </a:p>
        </p:txBody>
      </p:sp>
      <p:sp>
        <p:nvSpPr>
          <p:cNvPr id="62" name="Shape 59"/>
          <p:cNvSpPr/>
          <p:nvPr/>
        </p:nvSpPr>
        <p:spPr>
          <a:xfrm>
            <a:off x="22128480" y="16073120"/>
            <a:ext cx="8915400" cy="4892040"/>
          </a:xfrm>
          <a:prstGeom prst="round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999999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3" name="Text 60"/>
          <p:cNvSpPr/>
          <p:nvPr/>
        </p:nvSpPr>
        <p:spPr>
          <a:xfrm>
            <a:off x="22539960" y="16758920"/>
            <a:ext cx="2023110" cy="621792"/>
          </a:xfrm>
          <a:prstGeom prst="rect">
            <a:avLst/>
          </a:prstGeom>
          <a:solidFill>
            <a:srgbClr val="005B16"/>
          </a:solidFill>
          <a:ln w="8890">
            <a:solidFill>
              <a:srgbClr val="95B895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Coluna 1</a:t>
            </a:r>
            <a:endParaRPr lang="en-US" sz="2200" dirty="0"/>
          </a:p>
        </p:txBody>
      </p:sp>
      <p:sp>
        <p:nvSpPr>
          <p:cNvPr id="64" name="Text 61"/>
          <p:cNvSpPr/>
          <p:nvPr/>
        </p:nvSpPr>
        <p:spPr>
          <a:xfrm>
            <a:off x="24563070" y="16758920"/>
            <a:ext cx="2023110" cy="621792"/>
          </a:xfrm>
          <a:prstGeom prst="rect">
            <a:avLst/>
          </a:prstGeom>
          <a:solidFill>
            <a:srgbClr val="005B16"/>
          </a:solidFill>
          <a:ln w="8890">
            <a:solidFill>
              <a:srgbClr val="95B895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Coluna 2</a:t>
            </a:r>
            <a:endParaRPr lang="en-US" sz="2200" dirty="0"/>
          </a:p>
        </p:txBody>
      </p:sp>
      <p:sp>
        <p:nvSpPr>
          <p:cNvPr id="65" name="Text 62"/>
          <p:cNvSpPr/>
          <p:nvPr/>
        </p:nvSpPr>
        <p:spPr>
          <a:xfrm>
            <a:off x="26586180" y="16758920"/>
            <a:ext cx="2023110" cy="621792"/>
          </a:xfrm>
          <a:prstGeom prst="rect">
            <a:avLst/>
          </a:prstGeom>
          <a:solidFill>
            <a:srgbClr val="005B16"/>
          </a:solidFill>
          <a:ln w="8890">
            <a:solidFill>
              <a:srgbClr val="95B895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Coluna 3</a:t>
            </a:r>
            <a:endParaRPr lang="en-US" sz="2200" dirty="0"/>
          </a:p>
        </p:txBody>
      </p:sp>
      <p:sp>
        <p:nvSpPr>
          <p:cNvPr id="66" name="Text 63"/>
          <p:cNvSpPr/>
          <p:nvPr/>
        </p:nvSpPr>
        <p:spPr>
          <a:xfrm>
            <a:off x="28609290" y="16758920"/>
            <a:ext cx="2023110" cy="621792"/>
          </a:xfrm>
          <a:prstGeom prst="rect">
            <a:avLst/>
          </a:prstGeom>
          <a:solidFill>
            <a:srgbClr val="005B16"/>
          </a:solidFill>
          <a:ln w="8890">
            <a:solidFill>
              <a:srgbClr val="95B895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Coluna 4</a:t>
            </a:r>
            <a:endParaRPr lang="en-US" sz="2200" dirty="0"/>
          </a:p>
        </p:txBody>
      </p:sp>
      <p:sp>
        <p:nvSpPr>
          <p:cNvPr id="67" name="Shape 64"/>
          <p:cNvSpPr/>
          <p:nvPr/>
        </p:nvSpPr>
        <p:spPr>
          <a:xfrm>
            <a:off x="22539960" y="17380712"/>
            <a:ext cx="2023110" cy="621792"/>
          </a:xfrm>
          <a:prstGeom prst="rect">
            <a:avLst/>
          </a:prstGeom>
          <a:solidFill>
            <a:srgbClr val="FFFFFF">
              <a:alpha val="0"/>
            </a:srgbClr>
          </a:solidFill>
          <a:ln w="8890">
            <a:solidFill>
              <a:srgbClr val="95B89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8" name="Shape 65"/>
          <p:cNvSpPr/>
          <p:nvPr/>
        </p:nvSpPr>
        <p:spPr>
          <a:xfrm>
            <a:off x="24563070" y="17380712"/>
            <a:ext cx="2023110" cy="621792"/>
          </a:xfrm>
          <a:prstGeom prst="rect">
            <a:avLst/>
          </a:prstGeom>
          <a:solidFill>
            <a:srgbClr val="FFFFFF">
              <a:alpha val="0"/>
            </a:srgbClr>
          </a:solidFill>
          <a:ln w="8890">
            <a:solidFill>
              <a:srgbClr val="95B89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9" name="Shape 66"/>
          <p:cNvSpPr/>
          <p:nvPr/>
        </p:nvSpPr>
        <p:spPr>
          <a:xfrm>
            <a:off x="26586180" y="17380712"/>
            <a:ext cx="2023110" cy="621792"/>
          </a:xfrm>
          <a:prstGeom prst="rect">
            <a:avLst/>
          </a:prstGeom>
          <a:solidFill>
            <a:srgbClr val="FFFFFF">
              <a:alpha val="0"/>
            </a:srgbClr>
          </a:solidFill>
          <a:ln w="8890">
            <a:solidFill>
              <a:srgbClr val="95B89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0" name="Shape 67"/>
          <p:cNvSpPr/>
          <p:nvPr/>
        </p:nvSpPr>
        <p:spPr>
          <a:xfrm>
            <a:off x="28609290" y="17380712"/>
            <a:ext cx="2023110" cy="621792"/>
          </a:xfrm>
          <a:prstGeom prst="rect">
            <a:avLst/>
          </a:prstGeom>
          <a:solidFill>
            <a:srgbClr val="FFFFFF">
              <a:alpha val="0"/>
            </a:srgbClr>
          </a:solidFill>
          <a:ln w="8890">
            <a:solidFill>
              <a:srgbClr val="95B89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1" name="Shape 68"/>
          <p:cNvSpPr/>
          <p:nvPr/>
        </p:nvSpPr>
        <p:spPr>
          <a:xfrm>
            <a:off x="22539960" y="18002504"/>
            <a:ext cx="2023110" cy="621792"/>
          </a:xfrm>
          <a:prstGeom prst="rect">
            <a:avLst/>
          </a:prstGeom>
          <a:solidFill>
            <a:srgbClr val="FFFFFF">
              <a:alpha val="0"/>
            </a:srgbClr>
          </a:solidFill>
          <a:ln w="8890">
            <a:solidFill>
              <a:srgbClr val="95B89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2" name="Shape 69"/>
          <p:cNvSpPr/>
          <p:nvPr/>
        </p:nvSpPr>
        <p:spPr>
          <a:xfrm>
            <a:off x="24563070" y="18002504"/>
            <a:ext cx="2023110" cy="621792"/>
          </a:xfrm>
          <a:prstGeom prst="rect">
            <a:avLst/>
          </a:prstGeom>
          <a:solidFill>
            <a:srgbClr val="FFFFFF">
              <a:alpha val="0"/>
            </a:srgbClr>
          </a:solidFill>
          <a:ln w="8890">
            <a:solidFill>
              <a:srgbClr val="95B89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3" name="Shape 70"/>
          <p:cNvSpPr/>
          <p:nvPr/>
        </p:nvSpPr>
        <p:spPr>
          <a:xfrm>
            <a:off x="26586180" y="18002504"/>
            <a:ext cx="2023110" cy="621792"/>
          </a:xfrm>
          <a:prstGeom prst="rect">
            <a:avLst/>
          </a:prstGeom>
          <a:solidFill>
            <a:srgbClr val="FFFFFF">
              <a:alpha val="0"/>
            </a:srgbClr>
          </a:solidFill>
          <a:ln w="8890">
            <a:solidFill>
              <a:srgbClr val="95B89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4" name="Shape 71"/>
          <p:cNvSpPr/>
          <p:nvPr/>
        </p:nvSpPr>
        <p:spPr>
          <a:xfrm>
            <a:off x="28609290" y="18002504"/>
            <a:ext cx="2023110" cy="621792"/>
          </a:xfrm>
          <a:prstGeom prst="rect">
            <a:avLst/>
          </a:prstGeom>
          <a:solidFill>
            <a:srgbClr val="FFFFFF">
              <a:alpha val="0"/>
            </a:srgbClr>
          </a:solidFill>
          <a:ln w="8890">
            <a:solidFill>
              <a:srgbClr val="95B89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5" name="Shape 72"/>
          <p:cNvSpPr/>
          <p:nvPr/>
        </p:nvSpPr>
        <p:spPr>
          <a:xfrm>
            <a:off x="22539960" y="18624296"/>
            <a:ext cx="2023110" cy="621792"/>
          </a:xfrm>
          <a:prstGeom prst="rect">
            <a:avLst/>
          </a:prstGeom>
          <a:solidFill>
            <a:srgbClr val="FFFFFF">
              <a:alpha val="0"/>
            </a:srgbClr>
          </a:solidFill>
          <a:ln w="8890">
            <a:solidFill>
              <a:srgbClr val="95B89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6" name="Shape 73"/>
          <p:cNvSpPr/>
          <p:nvPr/>
        </p:nvSpPr>
        <p:spPr>
          <a:xfrm>
            <a:off x="24563070" y="18624296"/>
            <a:ext cx="2023110" cy="621792"/>
          </a:xfrm>
          <a:prstGeom prst="rect">
            <a:avLst/>
          </a:prstGeom>
          <a:solidFill>
            <a:srgbClr val="FFFFFF">
              <a:alpha val="0"/>
            </a:srgbClr>
          </a:solidFill>
          <a:ln w="8890">
            <a:solidFill>
              <a:srgbClr val="95B89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7" name="Shape 74"/>
          <p:cNvSpPr/>
          <p:nvPr/>
        </p:nvSpPr>
        <p:spPr>
          <a:xfrm>
            <a:off x="26586180" y="18624296"/>
            <a:ext cx="2023110" cy="621792"/>
          </a:xfrm>
          <a:prstGeom prst="rect">
            <a:avLst/>
          </a:prstGeom>
          <a:solidFill>
            <a:srgbClr val="FFFFFF">
              <a:alpha val="0"/>
            </a:srgbClr>
          </a:solidFill>
          <a:ln w="8890">
            <a:solidFill>
              <a:srgbClr val="95B89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8" name="Shape 75"/>
          <p:cNvSpPr/>
          <p:nvPr/>
        </p:nvSpPr>
        <p:spPr>
          <a:xfrm>
            <a:off x="28609290" y="18624296"/>
            <a:ext cx="2023110" cy="621792"/>
          </a:xfrm>
          <a:prstGeom prst="rect">
            <a:avLst/>
          </a:prstGeom>
          <a:solidFill>
            <a:srgbClr val="FFFFFF">
              <a:alpha val="0"/>
            </a:srgbClr>
          </a:solidFill>
          <a:ln w="8890">
            <a:solidFill>
              <a:srgbClr val="95B89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9" name="Text 76"/>
          <p:cNvSpPr/>
          <p:nvPr/>
        </p:nvSpPr>
        <p:spPr>
          <a:xfrm>
            <a:off x="22585680" y="19685000"/>
            <a:ext cx="8001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30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INSIRA AQUI SUA TABELA</a:t>
            </a:r>
            <a:endParaRPr lang="en-US" sz="3000" dirty="0"/>
          </a:p>
        </p:txBody>
      </p:sp>
      <p:sp>
        <p:nvSpPr>
          <p:cNvPr id="80" name="Text 77"/>
          <p:cNvSpPr/>
          <p:nvPr/>
        </p:nvSpPr>
        <p:spPr>
          <a:xfrm>
            <a:off x="13487400" y="21376640"/>
            <a:ext cx="177850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3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Texto final de síntese da discussão, relacionando os resultados obtidos com a literatura e com as aplicações do estudo.</a:t>
            </a:r>
            <a:endParaRPr lang="en-US" sz="3200" dirty="0"/>
          </a:p>
        </p:txBody>
      </p:sp>
      <p:sp>
        <p:nvSpPr>
          <p:cNvPr id="81" name="Text 78"/>
          <p:cNvSpPr/>
          <p:nvPr/>
        </p:nvSpPr>
        <p:spPr>
          <a:xfrm>
            <a:off x="13350240" y="26725880"/>
            <a:ext cx="4389120" cy="777240"/>
          </a:xfrm>
          <a:prstGeom prst="roundRect">
            <a:avLst/>
          </a:prstGeom>
          <a:solidFill>
            <a:srgbClr val="005B16"/>
          </a:solidFill>
          <a:ln>
            <a:solidFill>
              <a:srgbClr val="005B16">
                <a:alpha val="0"/>
              </a:srgbClr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Conclusão</a:t>
            </a:r>
            <a:endParaRPr lang="en-US" sz="3400" dirty="0"/>
          </a:p>
        </p:txBody>
      </p:sp>
      <p:sp>
        <p:nvSpPr>
          <p:cNvPr id="82" name="Text 79"/>
          <p:cNvSpPr/>
          <p:nvPr/>
        </p:nvSpPr>
        <p:spPr>
          <a:xfrm>
            <a:off x="12938760" y="27503120"/>
            <a:ext cx="18882360" cy="28803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05B16"/>
            </a:solidFill>
          </a:ln>
        </p:spPr>
        <p:txBody>
          <a:bodyPr wrap="square" lIns="4826" tIns="4826" rIns="4826" bIns="4826" rtlCol="0" anchor="t">
            <a:normAutofit/>
          </a:bodyPr>
          <a:lstStyle/>
          <a:p>
            <a:pPr marL="0" indent="0" algn="l">
              <a:buNone/>
            </a:pPr>
            <a:r>
              <a:rPr lang="en-US" sz="32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Apresente a principal conclusão do trabalho, respondendo ao objetivo proposto e indicando, quando pertinente, as contribuições, limitações e perspectivas futuras.</a:t>
            </a:r>
            <a:endParaRPr lang="en-US" sz="3200" dirty="0"/>
          </a:p>
        </p:txBody>
      </p:sp>
      <p:sp>
        <p:nvSpPr>
          <p:cNvPr id="83" name="Text 80"/>
          <p:cNvSpPr/>
          <p:nvPr/>
        </p:nvSpPr>
        <p:spPr>
          <a:xfrm>
            <a:off x="731520" y="30383480"/>
            <a:ext cx="4251960" cy="777240"/>
          </a:xfrm>
          <a:prstGeom prst="roundRect">
            <a:avLst/>
          </a:prstGeom>
          <a:solidFill>
            <a:srgbClr val="005B16"/>
          </a:solidFill>
          <a:ln>
            <a:solidFill>
              <a:srgbClr val="005B16">
                <a:alpha val="0"/>
              </a:srgbClr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Referências</a:t>
            </a:r>
            <a:endParaRPr lang="en-US" sz="3400" dirty="0"/>
          </a:p>
        </p:txBody>
      </p:sp>
      <p:sp>
        <p:nvSpPr>
          <p:cNvPr id="84" name="Text 81"/>
          <p:cNvSpPr/>
          <p:nvPr/>
        </p:nvSpPr>
        <p:spPr>
          <a:xfrm>
            <a:off x="594360" y="31160719"/>
            <a:ext cx="15270480" cy="3931917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05B16"/>
            </a:solidFill>
          </a:ln>
        </p:spPr>
        <p:txBody>
          <a:bodyPr wrap="square" lIns="4445" tIns="4445" rIns="4445" bIns="4445" rtlCol="0" anchor="t">
            <a:normAutofit/>
          </a:bodyPr>
          <a:lstStyle/>
          <a:p>
            <a:pPr marL="0" indent="0" algn="l">
              <a:buNone/>
            </a:pPr>
            <a:r>
              <a:rPr lang="en-US" sz="28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SOBRENOME, A. A. Título do artigo. Nome da Revista, v. 00, n. 0, p. 000–000, 2024.</a:t>
            </a:r>
            <a:endParaRPr lang="en-US" sz="2800" dirty="0"/>
          </a:p>
          <a:p>
            <a:pPr marL="0" indent="0" algn="l">
              <a:buNone/>
            </a:pPr>
            <a:r>
              <a:rPr lang="en-US" sz="28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SOBRENOME, B. B.; SOBRENOME, C. C. Título do livro. Cidade: Editora, 2023.</a:t>
            </a:r>
            <a:endParaRPr lang="en-US" sz="2800" dirty="0"/>
          </a:p>
          <a:p>
            <a:pPr marL="0" indent="0" algn="l">
              <a:buNone/>
            </a:pPr>
            <a:r>
              <a:rPr lang="en-US" sz="28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SOBRENOME, D. D. Título do artigo. Nome da Revista, v. 00, n. 0, p. 000–000, 2022.</a:t>
            </a:r>
            <a:endParaRPr lang="en-US" sz="2800" dirty="0"/>
          </a:p>
        </p:txBody>
      </p:sp>
      <p:sp>
        <p:nvSpPr>
          <p:cNvPr id="85" name="Shape 82"/>
          <p:cNvSpPr/>
          <p:nvPr/>
        </p:nvSpPr>
        <p:spPr>
          <a:xfrm>
            <a:off x="18013680" y="31006542"/>
            <a:ext cx="13807440" cy="3657600"/>
          </a:xfrm>
          <a:prstGeom prst="roundRect">
            <a:avLst/>
          </a:prstGeom>
          <a:solidFill>
            <a:srgbClr val="F8FCF8"/>
          </a:solidFill>
          <a:ln w="15240">
            <a:solidFill>
              <a:srgbClr val="005B16"/>
            </a:solidFill>
            <a:prstDash val="solid"/>
          </a:ln>
        </p:spPr>
        <p:txBody>
          <a:bodyPr/>
          <a:lstStyle/>
          <a:p>
            <a:endParaRPr lang="pt-BR" sz="2000"/>
          </a:p>
        </p:txBody>
      </p:sp>
      <p:sp>
        <p:nvSpPr>
          <p:cNvPr id="86" name="Shape 83"/>
          <p:cNvSpPr/>
          <p:nvPr/>
        </p:nvSpPr>
        <p:spPr>
          <a:xfrm>
            <a:off x="18379440" y="31489650"/>
            <a:ext cx="502920" cy="50292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5B16"/>
            </a:solidFill>
            <a:prstDash val="solid"/>
          </a:ln>
        </p:spPr>
        <p:txBody>
          <a:bodyPr/>
          <a:lstStyle/>
          <a:p>
            <a:endParaRPr lang="pt-BR" sz="2000"/>
          </a:p>
        </p:txBody>
      </p:sp>
      <p:sp>
        <p:nvSpPr>
          <p:cNvPr id="87" name="Text 84"/>
          <p:cNvSpPr/>
          <p:nvPr/>
        </p:nvSpPr>
        <p:spPr>
          <a:xfrm>
            <a:off x="18372992" y="3161392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05B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endParaRPr lang="en-US" sz="2400" dirty="0"/>
          </a:p>
        </p:txBody>
      </p:sp>
      <p:sp>
        <p:nvSpPr>
          <p:cNvPr id="88" name="Text 85"/>
          <p:cNvSpPr/>
          <p:nvPr/>
        </p:nvSpPr>
        <p:spPr>
          <a:xfrm>
            <a:off x="19110960" y="31558230"/>
            <a:ext cx="1252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05B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ESPECIFICAÇÕES TIPOGRÁFICAS DO PÔSTER</a:t>
            </a:r>
            <a:endParaRPr lang="en-US" sz="2800" dirty="0"/>
          </a:p>
        </p:txBody>
      </p:sp>
      <p:sp>
        <p:nvSpPr>
          <p:cNvPr id="89" name="Text 86"/>
          <p:cNvSpPr/>
          <p:nvPr/>
        </p:nvSpPr>
        <p:spPr>
          <a:xfrm>
            <a:off x="18785205" y="32381698"/>
            <a:ext cx="12344400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28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Título centralizado — Arial 66, negrito</a:t>
            </a:r>
            <a:endParaRPr lang="en-US" sz="2800" dirty="0"/>
          </a:p>
          <a:p>
            <a:pPr marL="0" indent="0" algn="l">
              <a:buNone/>
            </a:pPr>
            <a:r>
              <a:rPr lang="en-US" sz="28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Nome dos autores centralizado — Arial 46</a:t>
            </a:r>
            <a:endParaRPr lang="en-US" sz="2800" dirty="0"/>
          </a:p>
          <a:p>
            <a:pPr marL="0" indent="0" algn="l">
              <a:buNone/>
            </a:pPr>
            <a:r>
              <a:rPr lang="en-US" sz="28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Nome do evento — Arial 34, negrito</a:t>
            </a:r>
            <a:endParaRPr lang="en-US" sz="2800" dirty="0"/>
          </a:p>
          <a:p>
            <a:pPr marL="0" indent="0" algn="l">
              <a:buNone/>
            </a:pPr>
            <a:r>
              <a:rPr lang="en-US" sz="28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Local e data do evento — Arial 34, negrito</a:t>
            </a:r>
            <a:endParaRPr lang="en-US" sz="2800" dirty="0"/>
          </a:p>
          <a:p>
            <a:pPr marL="0" indent="0" algn="l">
              <a:buNone/>
            </a:pPr>
            <a:r>
              <a:rPr lang="en-US" sz="2800" dirty="0">
                <a:solidFill>
                  <a:srgbClr val="1111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Demais textos do pôster — Arial, mínimo 32</a:t>
            </a:r>
            <a:endParaRPr lang="en-US" sz="2800" dirty="0"/>
          </a:p>
        </p:txBody>
      </p:sp>
      <p:sp>
        <p:nvSpPr>
          <p:cNvPr id="90" name="Shape 87"/>
          <p:cNvSpPr/>
          <p:nvPr/>
        </p:nvSpPr>
        <p:spPr>
          <a:xfrm>
            <a:off x="320040" y="35661600"/>
            <a:ext cx="31759855" cy="0"/>
          </a:xfrm>
          <a:prstGeom prst="line">
            <a:avLst/>
          </a:prstGeom>
          <a:noFill/>
          <a:ln w="12700">
            <a:solidFill>
              <a:srgbClr val="005B1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451</Words>
  <Application>Microsoft Office PowerPoint</Application>
  <PresentationFormat>Personalizar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Apresentação do PowerPoint</vt:lpstr>
    </vt:vector>
  </TitlesOfParts>
  <Company>ENQUIS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de pôster ENQUIS editável</dc:title>
  <dc:subject>Modelo editável de pôster ENQUIS</dc:subject>
  <dc:creator>OpenAI</dc:creator>
  <cp:lastModifiedBy>Demetrius Morilla</cp:lastModifiedBy>
  <cp:revision>2</cp:revision>
  <dcterms:created xsi:type="dcterms:W3CDTF">2026-05-13T07:01:29Z</dcterms:created>
  <dcterms:modified xsi:type="dcterms:W3CDTF">2026-05-13T07:13:05Z</dcterms:modified>
</cp:coreProperties>
</file>