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23992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0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7A33-F4DE-473A-8176-C4B26A673D52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2208-CB93-4022-AF55-DC47AB244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1pPr>
    <a:lvl2pPr marL="510967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2pPr>
    <a:lvl3pPr marL="1021933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3pPr>
    <a:lvl4pPr marL="1532900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4pPr>
    <a:lvl5pPr marL="2043867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5pPr>
    <a:lvl6pPr marL="2554834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6pPr>
    <a:lvl7pPr marL="3065800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7pPr>
    <a:lvl8pPr marL="3576767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8pPr>
    <a:lvl9pPr marL="4087734" algn="l" defTabSz="1021933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E2208-CB93-4022-AF55-DC47AB24495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69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5891626"/>
            <a:ext cx="27539395" cy="1253324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7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2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916653"/>
            <a:ext cx="6986096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916653"/>
            <a:ext cx="20553298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44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22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8974945"/>
            <a:ext cx="27944386" cy="14974888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4091502"/>
            <a:ext cx="27944386" cy="7874940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4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5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916661"/>
            <a:ext cx="27944386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8824938"/>
            <a:ext cx="13706415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3149904"/>
            <a:ext cx="13706415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8824938"/>
            <a:ext cx="13773917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3149904"/>
            <a:ext cx="13773917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9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3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183304"/>
            <a:ext cx="16402140" cy="2558314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53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183304"/>
            <a:ext cx="16402140" cy="2558314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72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433A-D6EC-4502-9F89-361BA308BD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854D-96EA-495A-8FC7-DD2E998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27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BFC6ACA-39F7-409F-B507-46E30E2E8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85"/>
          <a:stretch/>
        </p:blipFill>
        <p:spPr>
          <a:xfrm>
            <a:off x="0" y="34302447"/>
            <a:ext cx="32399288" cy="1722692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B50D61AD-CE24-405E-8EA9-16F3B9513113}"/>
              </a:ext>
            </a:extLst>
          </p:cNvPr>
          <p:cNvSpPr txBox="1"/>
          <p:nvPr/>
        </p:nvSpPr>
        <p:spPr>
          <a:xfrm>
            <a:off x="17211101" y="22687408"/>
            <a:ext cx="13290501" cy="4434788"/>
          </a:xfrm>
          <a:prstGeom prst="rect">
            <a:avLst/>
          </a:prstGeom>
        </p:spPr>
        <p:txBody>
          <a:bodyPr vert="horz" wrap="square" lIns="0" tIns="249539" rIns="0" bIns="0" rtlCol="0">
            <a:spAutoFit/>
          </a:bodyPr>
          <a:lstStyle/>
          <a:p>
            <a:pPr marL="33052">
              <a:spcBef>
                <a:spcPts val="1964"/>
              </a:spcBef>
              <a:spcAft>
                <a:spcPts val="1321"/>
              </a:spcAft>
            </a:pP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5. </a:t>
            </a:r>
            <a:r>
              <a:rPr sz="4200" b="1" spc="13" dirty="0" err="1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Conclusão</a:t>
            </a:r>
            <a:endParaRPr sz="4200" dirty="0">
              <a:solidFill>
                <a:srgbClr val="489A8C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marL="33052" marR="13221" algn="just">
              <a:lnSpc>
                <a:spcPct val="101499"/>
              </a:lnSpc>
              <a:spcBef>
                <a:spcPts val="1353"/>
              </a:spcBef>
            </a:pPr>
            <a:r>
              <a:rPr sz="3400" dirty="0">
                <a:solidFill>
                  <a:srgbClr val="231F20"/>
                </a:solidFill>
                <a:cs typeface="Corbel"/>
              </a:rPr>
              <a:t>O</a:t>
            </a:r>
            <a:r>
              <a:rPr lang="pt-BR" sz="3400" dirty="0" err="1">
                <a:solidFill>
                  <a:srgbClr val="231F20"/>
                </a:solidFill>
                <a:cs typeface="Corbel"/>
              </a:rPr>
              <a:t>rtr</a:t>
            </a:r>
            <a:r>
              <a:rPr sz="3400" dirty="0" err="1">
                <a:solidFill>
                  <a:srgbClr val="231F20"/>
                </a:solidFill>
                <a:cs typeface="Corbel"/>
              </a:rPr>
              <a:t>tia</a:t>
            </a:r>
            <a:r>
              <a:rPr sz="3400" dirty="0">
                <a:solidFill>
                  <a:srgbClr val="231F20"/>
                </a:solidFill>
                <a:cs typeface="Corbel"/>
              </a:rPr>
              <a:t>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cum eturestiur atqui corem sim repro </a:t>
            </a:r>
            <a:r>
              <a:rPr sz="3400" dirty="0">
                <a:solidFill>
                  <a:srgbClr val="231F20"/>
                </a:solidFill>
                <a:cs typeface="Corbel"/>
              </a:rPr>
              <a:t>qui 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conse delitiunt </a:t>
            </a:r>
            <a:r>
              <a:rPr sz="3400" dirty="0">
                <a:solidFill>
                  <a:srgbClr val="231F20"/>
                </a:solidFill>
                <a:cs typeface="Corbel"/>
              </a:rPr>
              <a:t>hictio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quam et quatem quide </a:t>
            </a:r>
            <a:r>
              <a:rPr sz="3400" dirty="0">
                <a:solidFill>
                  <a:srgbClr val="231F20"/>
                </a:solidFill>
                <a:cs typeface="Corbel"/>
              </a:rPr>
              <a:t>nulla 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debisqu iaerrovit aut ullessint ent quid </a:t>
            </a:r>
            <a:r>
              <a:rPr sz="3400" spc="27" dirty="0">
                <a:solidFill>
                  <a:srgbClr val="231F20"/>
                </a:solidFill>
                <a:cs typeface="Corbel"/>
              </a:rPr>
              <a:t>maionse  </a:t>
            </a:r>
            <a:r>
              <a:rPr sz="3400" dirty="0">
                <a:solidFill>
                  <a:srgbClr val="231F20"/>
                </a:solidFill>
                <a:cs typeface="Corbel"/>
              </a:rPr>
              <a:t>ndaerio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berit ulparum core </a:t>
            </a:r>
            <a:r>
              <a:rPr sz="3400" dirty="0">
                <a:solidFill>
                  <a:srgbClr val="231F20"/>
                </a:solidFill>
                <a:cs typeface="Corbel"/>
              </a:rPr>
              <a:t>cus. Ficae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volor </a:t>
            </a:r>
            <a:r>
              <a:rPr sz="3400" spc="27" dirty="0">
                <a:solidFill>
                  <a:srgbClr val="231F20"/>
                </a:solidFill>
                <a:cs typeface="Corbel"/>
              </a:rPr>
              <a:t>ad molum 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aut qui conseque </a:t>
            </a:r>
            <a:r>
              <a:rPr sz="3400" spc="13" dirty="0" err="1">
                <a:solidFill>
                  <a:srgbClr val="231F20"/>
                </a:solidFill>
                <a:cs typeface="Corbel"/>
              </a:rPr>
              <a:t>velendia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 </a:t>
            </a:r>
            <a:r>
              <a:rPr sz="3400" dirty="0">
                <a:solidFill>
                  <a:srgbClr val="231F20"/>
                </a:solidFill>
                <a:cs typeface="Corbel"/>
              </a:rPr>
              <a:t>si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re est volupta </a:t>
            </a:r>
            <a:r>
              <a:rPr sz="3400" dirty="0">
                <a:solidFill>
                  <a:srgbClr val="231F20"/>
                </a:solidFill>
                <a:cs typeface="Corbel"/>
              </a:rPr>
              <a:t>tiatur 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andiciis </a:t>
            </a:r>
            <a:r>
              <a:rPr sz="3400" dirty="0">
                <a:solidFill>
                  <a:srgbClr val="231F20"/>
                </a:solidFill>
                <a:cs typeface="Corbel"/>
              </a:rPr>
              <a:t>qui. Faudeliis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nonsidea </a:t>
            </a:r>
            <a:r>
              <a:rPr sz="3400" spc="27" dirty="0">
                <a:solidFill>
                  <a:srgbClr val="231F20"/>
                </a:solidFill>
                <a:cs typeface="Corbel"/>
              </a:rPr>
              <a:t>mum, </a:t>
            </a:r>
            <a:r>
              <a:rPr sz="3400" dirty="0">
                <a:solidFill>
                  <a:srgbClr val="231F20"/>
                </a:solidFill>
                <a:cs typeface="Corbel"/>
              </a:rPr>
              <a:t>Ti.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Serfitabem  ipsedic ibessoltus, voliis </a:t>
            </a:r>
            <a:r>
              <a:rPr sz="3400" dirty="0">
                <a:solidFill>
                  <a:srgbClr val="231F20"/>
                </a:solidFill>
                <a:cs typeface="Corbel"/>
              </a:rPr>
              <a:t>terfeni </a:t>
            </a:r>
            <a:r>
              <a:rPr sz="3400" spc="13" dirty="0">
                <a:solidFill>
                  <a:srgbClr val="231F20"/>
                </a:solidFill>
                <a:cs typeface="Corbel"/>
              </a:rPr>
              <a:t>riordi ponsimi  lintervis, </a:t>
            </a:r>
            <a:r>
              <a:rPr sz="3400" dirty="0" err="1">
                <a:solidFill>
                  <a:srgbClr val="231F20"/>
                </a:solidFill>
                <a:cs typeface="Corbel"/>
              </a:rPr>
              <a:t>similium</a:t>
            </a:r>
            <a:r>
              <a:rPr sz="3400" dirty="0">
                <a:solidFill>
                  <a:srgbClr val="231F20"/>
                </a:solidFill>
                <a:cs typeface="Corbel"/>
              </a:rPr>
              <a:t> </a:t>
            </a:r>
            <a:r>
              <a:rPr lang="pt-BR" sz="3400" spc="13" dirty="0">
                <a:solidFill>
                  <a:srgbClr val="231F20"/>
                </a:solidFill>
                <a:cs typeface="Corbel"/>
              </a:rPr>
              <a:t>.</a:t>
            </a:r>
            <a:endParaRPr sz="3400" dirty="0">
              <a:cs typeface="Corbel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FAAA9159-F7E2-4E73-85C3-9821A1B54C14}"/>
              </a:ext>
            </a:extLst>
          </p:cNvPr>
          <p:cNvSpPr/>
          <p:nvPr/>
        </p:nvSpPr>
        <p:spPr>
          <a:xfrm>
            <a:off x="17417803" y="18313795"/>
            <a:ext cx="4123531" cy="3917730"/>
          </a:xfrm>
          <a:custGeom>
            <a:avLst/>
            <a:gdLst/>
            <a:ahLst/>
            <a:cxnLst/>
            <a:rect l="l" t="t" r="r" b="b"/>
            <a:pathLst>
              <a:path w="1782445" h="2673350">
                <a:moveTo>
                  <a:pt x="0" y="2672932"/>
                </a:moveTo>
                <a:lnTo>
                  <a:pt x="1781954" y="2672932"/>
                </a:lnTo>
                <a:lnTo>
                  <a:pt x="1781954" y="0"/>
                </a:lnTo>
                <a:lnTo>
                  <a:pt x="0" y="0"/>
                </a:lnTo>
                <a:lnTo>
                  <a:pt x="0" y="26729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9229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91820F9-5524-4660-B475-80020F35EE43}"/>
              </a:ext>
            </a:extLst>
          </p:cNvPr>
          <p:cNvSpPr/>
          <p:nvPr/>
        </p:nvSpPr>
        <p:spPr>
          <a:xfrm>
            <a:off x="21873368" y="18313795"/>
            <a:ext cx="4148100" cy="3917730"/>
          </a:xfrm>
          <a:custGeom>
            <a:avLst/>
            <a:gdLst/>
            <a:ahLst/>
            <a:cxnLst/>
            <a:rect l="l" t="t" r="r" b="b"/>
            <a:pathLst>
              <a:path w="1782445" h="2673350">
                <a:moveTo>
                  <a:pt x="0" y="2672932"/>
                </a:moveTo>
                <a:lnTo>
                  <a:pt x="1781954" y="2672932"/>
                </a:lnTo>
                <a:lnTo>
                  <a:pt x="1781954" y="0"/>
                </a:lnTo>
                <a:lnTo>
                  <a:pt x="0" y="0"/>
                </a:lnTo>
                <a:lnTo>
                  <a:pt x="0" y="26729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9229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FC70900B-FF93-40B0-A179-BE3A37AFB12B}"/>
              </a:ext>
            </a:extLst>
          </p:cNvPr>
          <p:cNvSpPr txBox="1"/>
          <p:nvPr/>
        </p:nvSpPr>
        <p:spPr>
          <a:xfrm>
            <a:off x="17417803" y="17670668"/>
            <a:ext cx="10166597" cy="498377"/>
          </a:xfrm>
          <a:prstGeom prst="rect">
            <a:avLst/>
          </a:prstGeom>
        </p:spPr>
        <p:txBody>
          <a:bodyPr vert="horz" wrap="square" lIns="0" tIns="36357" rIns="0" bIns="0" rtlCol="0">
            <a:spAutoFit/>
          </a:bodyPr>
          <a:lstStyle/>
          <a:p>
            <a:pPr marL="33052">
              <a:spcBef>
                <a:spcPts val="287"/>
              </a:spcBef>
            </a:pPr>
            <a:r>
              <a:rPr sz="3000" b="1" spc="13" dirty="0" err="1">
                <a:solidFill>
                  <a:srgbClr val="231F20"/>
                </a:solidFill>
                <a:cs typeface="Arial" panose="020B0604020202020204" pitchFamily="34" charset="0"/>
              </a:rPr>
              <a:t>Figura</a:t>
            </a:r>
            <a:r>
              <a:rPr sz="3000" b="1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000" b="1" spc="13" dirty="0">
                <a:solidFill>
                  <a:srgbClr val="231F20"/>
                </a:solidFill>
                <a:cs typeface="Arial" panose="020B0604020202020204" pitchFamily="34" charset="0"/>
              </a:rPr>
              <a:t>2</a:t>
            </a:r>
            <a:r>
              <a:rPr sz="3000" b="1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rgbClr val="231F20"/>
                </a:solidFill>
                <a:cs typeface="Arial" panose="020B0604020202020204" pitchFamily="34" charset="0"/>
              </a:rPr>
              <a:t>Exemplo </a:t>
            </a:r>
            <a:r>
              <a:rPr sz="3000" spc="13" dirty="0">
                <a:solidFill>
                  <a:srgbClr val="231F20"/>
                </a:solidFill>
                <a:cs typeface="Arial" panose="020B0604020202020204" pitchFamily="34" charset="0"/>
              </a:rPr>
              <a:t>de diagramação de</a:t>
            </a:r>
            <a:r>
              <a:rPr sz="3000" spc="-142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000" spc="13" dirty="0">
                <a:solidFill>
                  <a:srgbClr val="231F20"/>
                </a:solidFill>
                <a:cs typeface="Arial" panose="020B0604020202020204" pitchFamily="34" charset="0"/>
              </a:rPr>
              <a:t>imagens</a:t>
            </a:r>
            <a:r>
              <a:rPr sz="3000" spc="13" dirty="0">
                <a:solidFill>
                  <a:srgbClr val="231F20"/>
                </a:solidFill>
                <a:cs typeface="Corbel"/>
              </a:rPr>
              <a:t>.</a:t>
            </a:r>
            <a:endParaRPr sz="3000" dirty="0">
              <a:cs typeface="Corbel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DEA4C777-81AD-45D7-B75F-3AE696348E54}"/>
              </a:ext>
            </a:extLst>
          </p:cNvPr>
          <p:cNvSpPr txBox="1"/>
          <p:nvPr/>
        </p:nvSpPr>
        <p:spPr>
          <a:xfrm>
            <a:off x="1408298" y="25909618"/>
            <a:ext cx="14070033" cy="7748836"/>
          </a:xfrm>
          <a:prstGeom prst="rect">
            <a:avLst/>
          </a:prstGeom>
        </p:spPr>
        <p:txBody>
          <a:bodyPr vert="horz" wrap="square" lIns="0" tIns="249539" rIns="0" bIns="0" rtlCol="0">
            <a:spAutoFit/>
          </a:bodyPr>
          <a:lstStyle/>
          <a:p>
            <a:pPr marL="33052">
              <a:spcBef>
                <a:spcPts val="1964"/>
              </a:spcBef>
              <a:spcAft>
                <a:spcPts val="1321"/>
              </a:spcAft>
            </a:pP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3. </a:t>
            </a:r>
            <a:r>
              <a:rPr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M</a:t>
            </a:r>
            <a:r>
              <a:rPr lang="pt-BR" sz="4200" b="1" spc="13" dirty="0" err="1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ateriais</a:t>
            </a: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 e métodos</a:t>
            </a:r>
            <a:endParaRPr sz="4200" dirty="0">
              <a:solidFill>
                <a:srgbClr val="489A8C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marL="33052" marR="439591" algn="just">
              <a:lnSpc>
                <a:spcPct val="101499"/>
              </a:lnSpc>
              <a:spcBef>
                <a:spcPts val="1353"/>
              </a:spcBef>
            </a:pP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Aut et ommoles net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faccat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ma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volenimi,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sinvenda 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quae voluptat ellacer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chillor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ibusant ibusae pra  sant haribusamus sam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natur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molore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nonsequiati  oditio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mil ipsus exeratus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eum,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omnimusa di ut  adioratquae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consedi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psandes sum ea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cus</a:t>
            </a:r>
            <a:r>
              <a:rPr sz="3400" spc="51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molore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</a:p>
          <a:p>
            <a:pPr marL="33052" marR="439591" algn="just">
              <a:lnSpc>
                <a:spcPct val="101499"/>
              </a:lnSpc>
              <a:spcBef>
                <a:spcPts val="1353"/>
              </a:spcBef>
            </a:pPr>
            <a:endParaRPr sz="3400" dirty="0">
              <a:cs typeface="Arial" panose="020B0604020202020204" pitchFamily="34" charset="0"/>
            </a:endParaRPr>
          </a:p>
          <a:p>
            <a:pPr marL="33052" marR="13221" algn="just">
              <a:lnSpc>
                <a:spcPct val="101499"/>
              </a:lnSpc>
            </a:pP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nossinctin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errovitatur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rem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nis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qui totame omniaepe  et voloremposa dolo omnis idellenis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endam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quat as  aborit aut que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volorrum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endParaRPr lang="pt-BR"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33052" marR="13221" algn="just">
              <a:lnSpc>
                <a:spcPct val="101499"/>
              </a:lnSpc>
            </a:pPr>
            <a:endParaRPr lang="pt-BR"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33052" marR="13221" algn="just">
              <a:lnSpc>
                <a:spcPct val="101499"/>
              </a:lnSpc>
            </a:pP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Earions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equiant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otatibusam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veribus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rem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ra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accus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plibusa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epudis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ium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ut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voloris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re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la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suntibu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scimus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, 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exerum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illaudam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idit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autat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volestia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perum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fuga.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Itationsequi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adit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quos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exerorporrum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ipsaperfero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blam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quo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ditatis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sincidion</a:t>
            </a:r>
            <a:endParaRPr lang="pt-BR"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33052" marR="13221" algn="just">
              <a:lnSpc>
                <a:spcPct val="101499"/>
              </a:lnSpc>
            </a:pPr>
            <a:endParaRPr sz="3400" dirty="0">
              <a:cs typeface="Arial" panose="020B0604020202020204" pitchFamily="34" charset="0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12BE7EDC-075C-4FE7-BC26-AEA7A1C07209}"/>
              </a:ext>
            </a:extLst>
          </p:cNvPr>
          <p:cNvSpPr txBox="1"/>
          <p:nvPr/>
        </p:nvSpPr>
        <p:spPr>
          <a:xfrm>
            <a:off x="1531915" y="16982911"/>
            <a:ext cx="7723725" cy="498377"/>
          </a:xfrm>
          <a:prstGeom prst="rect">
            <a:avLst/>
          </a:prstGeom>
        </p:spPr>
        <p:txBody>
          <a:bodyPr vert="horz" wrap="square" lIns="0" tIns="36357" rIns="0" bIns="0" rtlCol="0">
            <a:spAutoFit/>
          </a:bodyPr>
          <a:lstStyle/>
          <a:p>
            <a:pPr marL="33052">
              <a:spcBef>
                <a:spcPts val="287"/>
              </a:spcBef>
            </a:pPr>
            <a:r>
              <a:rPr sz="3000" b="1" spc="-13" dirty="0">
                <a:solidFill>
                  <a:srgbClr val="231F20"/>
                </a:solidFill>
                <a:cs typeface="Arial" panose="020B0604020202020204" pitchFamily="34" charset="0"/>
              </a:rPr>
              <a:t>Tabela </a:t>
            </a:r>
            <a:r>
              <a:rPr sz="3000" b="1" spc="13" dirty="0">
                <a:solidFill>
                  <a:srgbClr val="231F20"/>
                </a:solidFill>
                <a:cs typeface="Arial" panose="020B0604020202020204" pitchFamily="34" charset="0"/>
              </a:rPr>
              <a:t>1 </a:t>
            </a:r>
            <a:r>
              <a:rPr sz="3000" dirty="0">
                <a:solidFill>
                  <a:srgbClr val="231F20"/>
                </a:solidFill>
                <a:cs typeface="Arial" panose="020B0604020202020204" pitchFamily="34" charset="0"/>
              </a:rPr>
              <a:t>Exemplo </a:t>
            </a:r>
            <a:r>
              <a:rPr sz="3000" spc="13" dirty="0">
                <a:solidFill>
                  <a:srgbClr val="231F20"/>
                </a:solidFill>
                <a:cs typeface="Arial" panose="020B0604020202020204" pitchFamily="34" charset="0"/>
              </a:rPr>
              <a:t>de formatação de</a:t>
            </a:r>
            <a:r>
              <a:rPr sz="3000" spc="-169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rgbClr val="231F20"/>
                </a:solidFill>
                <a:cs typeface="Arial" panose="020B0604020202020204" pitchFamily="34" charset="0"/>
              </a:rPr>
              <a:t>tabela</a:t>
            </a:r>
            <a:r>
              <a:rPr sz="3000" dirty="0">
                <a:solidFill>
                  <a:srgbClr val="231F20"/>
                </a:solidFill>
                <a:cs typeface="Corbel"/>
              </a:rPr>
              <a:t>.</a:t>
            </a:r>
            <a:endParaRPr sz="3000" dirty="0">
              <a:cs typeface="Corbel"/>
            </a:endParaRPr>
          </a:p>
        </p:txBody>
      </p:sp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1E029DAA-09AC-42F6-8947-55F6BC2F6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85080"/>
              </p:ext>
            </p:extLst>
          </p:nvPr>
        </p:nvGraphicFramePr>
        <p:xfrm>
          <a:off x="1531915" y="17603160"/>
          <a:ext cx="13946416" cy="347889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48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778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b="1" spc="-10" dirty="0">
                          <a:solidFill>
                            <a:srgbClr val="FFFFFF"/>
                          </a:solidFill>
                        </a:rPr>
                        <a:t>Table 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</a:rPr>
                        <a:t>heading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b="1" spc="-10" dirty="0">
                          <a:solidFill>
                            <a:srgbClr val="FFFFFF"/>
                          </a:solidFill>
                        </a:rPr>
                        <a:t>Table 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</a:rPr>
                        <a:t>heading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b="1" spc="-10" dirty="0">
                          <a:solidFill>
                            <a:srgbClr val="FFFFFF"/>
                          </a:solidFill>
                        </a:rPr>
                        <a:t>Table 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</a:rPr>
                        <a:t>heading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b="1" spc="-10" dirty="0">
                          <a:solidFill>
                            <a:srgbClr val="FFFFFF"/>
                          </a:solidFill>
                        </a:rPr>
                        <a:t>Table 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</a:rPr>
                        <a:t>heading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78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-10" dirty="0">
                          <a:solidFill>
                            <a:srgbClr val="231F20"/>
                          </a:solidFill>
                        </a:rPr>
                        <a:t>Table</a:t>
                      </a:r>
                      <a:r>
                        <a:rPr sz="2700" spc="-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2700" dirty="0">
                          <a:solidFill>
                            <a:srgbClr val="231F20"/>
                          </a:solidFill>
                        </a:rPr>
                        <a:t>text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01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04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07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778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-10" dirty="0">
                          <a:solidFill>
                            <a:srgbClr val="231F20"/>
                          </a:solidFill>
                        </a:rPr>
                        <a:t>Table</a:t>
                      </a:r>
                      <a:r>
                        <a:rPr sz="2700" spc="-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2700" dirty="0">
                          <a:solidFill>
                            <a:srgbClr val="231F20"/>
                          </a:solidFill>
                        </a:rPr>
                        <a:t>text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-5" dirty="0">
                          <a:solidFill>
                            <a:srgbClr val="231F20"/>
                          </a:solidFill>
                        </a:rPr>
                        <a:t>02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05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08</a:t>
                      </a:r>
                      <a:endParaRPr sz="270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78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-10" dirty="0">
                          <a:solidFill>
                            <a:srgbClr val="231F20"/>
                          </a:solidFill>
                        </a:rPr>
                        <a:t>Table</a:t>
                      </a:r>
                      <a:r>
                        <a:rPr sz="2700" spc="-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2700" dirty="0">
                          <a:solidFill>
                            <a:srgbClr val="231F20"/>
                          </a:solidFill>
                        </a:rPr>
                        <a:t>text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-5" dirty="0">
                          <a:solidFill>
                            <a:srgbClr val="231F20"/>
                          </a:solidFill>
                        </a:rPr>
                        <a:t>03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06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09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78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-10" dirty="0">
                          <a:solidFill>
                            <a:srgbClr val="231F20"/>
                          </a:solidFill>
                        </a:rPr>
                        <a:t>Table</a:t>
                      </a:r>
                      <a:r>
                        <a:rPr sz="2700" spc="-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2700" dirty="0">
                          <a:solidFill>
                            <a:srgbClr val="231F20"/>
                          </a:solidFill>
                        </a:rPr>
                        <a:t>text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04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spc="5" dirty="0">
                          <a:solidFill>
                            <a:srgbClr val="231F20"/>
                          </a:solidFill>
                        </a:rPr>
                        <a:t>07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700" dirty="0">
                          <a:solidFill>
                            <a:srgbClr val="231F20"/>
                          </a:solidFill>
                        </a:rPr>
                        <a:t>10</a:t>
                      </a:r>
                      <a:endParaRPr sz="2700" dirty="0">
                        <a:latin typeface="Corbel"/>
                        <a:cs typeface="Corbel"/>
                      </a:endParaRPr>
                    </a:p>
                  </a:txBody>
                  <a:tcPr marL="0" marR="0" marT="7196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23">
            <a:extLst>
              <a:ext uri="{FF2B5EF4-FFF2-40B4-BE49-F238E27FC236}">
                <a16:creationId xmlns:a16="http://schemas.microsoft.com/office/drawing/2014/main" id="{213534C3-26E1-453D-A037-CCEA5B6F67FA}"/>
              </a:ext>
            </a:extLst>
          </p:cNvPr>
          <p:cNvSpPr txBox="1"/>
          <p:nvPr/>
        </p:nvSpPr>
        <p:spPr>
          <a:xfrm>
            <a:off x="1531915" y="11010076"/>
            <a:ext cx="14070035" cy="5634924"/>
          </a:xfrm>
          <a:prstGeom prst="rect">
            <a:avLst/>
          </a:prstGeom>
        </p:spPr>
        <p:txBody>
          <a:bodyPr vert="horz" wrap="square" lIns="0" tIns="249539" rIns="0" bIns="0" rtlCol="0">
            <a:spAutoFit/>
          </a:bodyPr>
          <a:lstStyle/>
          <a:p>
            <a:pPr marL="712615" indent="-679564">
              <a:spcBef>
                <a:spcPts val="1964"/>
              </a:spcBef>
              <a:spcAft>
                <a:spcPts val="1321"/>
              </a:spcAft>
              <a:buAutoNum type="arabicPeriod"/>
            </a:pPr>
            <a:r>
              <a:rPr sz="4200" b="1" spc="27" dirty="0" err="1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Introdução</a:t>
            </a:r>
            <a:endParaRPr sz="4200" dirty="0">
              <a:solidFill>
                <a:srgbClr val="489A8C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marL="33052" marR="360266" algn="just">
              <a:lnSpc>
                <a:spcPct val="101499"/>
              </a:lnSpc>
              <a:spcBef>
                <a:spcPts val="1353"/>
              </a:spcBef>
            </a:pPr>
            <a:r>
              <a:rPr lang="pt-BR" sz="3400" dirty="0">
                <a:ea typeface="Calibri" panose="020F0502020204030204" pitchFamily="34" charset="0"/>
              </a:rPr>
              <a:t>Fonte: </a:t>
            </a:r>
            <a:r>
              <a:rPr lang="pt-BR" sz="3400" dirty="0" err="1">
                <a:ea typeface="Calibri" panose="020F0502020204030204" pitchFamily="34" charset="0"/>
              </a:rPr>
              <a:t>calibri</a:t>
            </a:r>
            <a:r>
              <a:rPr lang="pt-BR" sz="3400" dirty="0">
                <a:ea typeface="Calibri" panose="020F0502020204030204" pitchFamily="34" charset="0"/>
              </a:rPr>
              <a:t> 34, centralizado, espaçamento simples -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Expella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citiore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Cipsum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autemqu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asimporem. Ost qui isimusame 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cullaut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quae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sitasit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modipsae.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Nam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illaut repre  doluptusdam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quidus,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sam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sequia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volenimilita que  </a:t>
            </a:r>
            <a:r>
              <a:rPr sz="3400" spc="-13" dirty="0">
                <a:solidFill>
                  <a:srgbClr val="231F20"/>
                </a:solidFill>
                <a:cs typeface="Arial" panose="020B0604020202020204" pitchFamily="34" charset="0"/>
              </a:rPr>
              <a:t>officipsa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volo es eiciand igenis del in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cullatio.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Nem  voluptati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autem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volupti </a:t>
            </a:r>
            <a:r>
              <a:rPr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umenectium</a:t>
            </a:r>
            <a:r>
              <a:rPr sz="3400" spc="-104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nonserum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</a:p>
          <a:p>
            <a:pPr marL="33052" marR="360266" algn="just">
              <a:lnSpc>
                <a:spcPct val="101499"/>
              </a:lnSpc>
              <a:spcBef>
                <a:spcPts val="1353"/>
              </a:spcBef>
            </a:pP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Nam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illaut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repre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doluptusdam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quidus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sam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sequia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volenimilita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que  </a:t>
            </a:r>
            <a:r>
              <a:rPr lang="pt-BR" sz="3400" spc="-13" dirty="0" err="1">
                <a:solidFill>
                  <a:srgbClr val="231F20"/>
                </a:solidFill>
                <a:cs typeface="Arial" panose="020B0604020202020204" pitchFamily="34" charset="0"/>
              </a:rPr>
              <a:t>officipsa</a:t>
            </a:r>
            <a:r>
              <a:rPr lang="pt-BR" sz="3400" spc="-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volo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es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eiciand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igenis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del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in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cullatio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.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Nem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voluptati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autem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volupti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umenectium</a:t>
            </a:r>
            <a:r>
              <a:rPr lang="pt-BR" sz="3400" spc="-104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nonserum.z</a:t>
            </a:r>
            <a:endParaRPr lang="pt-BR"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8C1AF002-048E-48FE-8ED3-3E3F941D0964}"/>
              </a:ext>
            </a:extLst>
          </p:cNvPr>
          <p:cNvSpPr txBox="1"/>
          <p:nvPr/>
        </p:nvSpPr>
        <p:spPr>
          <a:xfrm>
            <a:off x="1408300" y="21494579"/>
            <a:ext cx="3432477" cy="688049"/>
          </a:xfrm>
          <a:prstGeom prst="rect">
            <a:avLst/>
          </a:prstGeom>
        </p:spPr>
        <p:txBody>
          <a:bodyPr vert="horz" wrap="square" lIns="0" tIns="41315" rIns="0" bIns="0" rtlCol="0">
            <a:spAutoFit/>
          </a:bodyPr>
          <a:lstStyle/>
          <a:p>
            <a:pPr marL="33052">
              <a:spcBef>
                <a:spcPts val="326"/>
              </a:spcBef>
            </a:pP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2. </a:t>
            </a:r>
            <a:r>
              <a:rPr sz="4200" b="1" spc="13" dirty="0" err="1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Objetivo</a:t>
            </a: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s</a:t>
            </a:r>
            <a:endParaRPr sz="4200" dirty="0">
              <a:solidFill>
                <a:srgbClr val="489A8C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DFA661CB-09EA-47BA-B6E3-40E5598E8944}"/>
              </a:ext>
            </a:extLst>
          </p:cNvPr>
          <p:cNvSpPr txBox="1"/>
          <p:nvPr/>
        </p:nvSpPr>
        <p:spPr>
          <a:xfrm>
            <a:off x="1408298" y="22315721"/>
            <a:ext cx="14193651" cy="3791004"/>
          </a:xfrm>
          <a:prstGeom prst="rect">
            <a:avLst/>
          </a:prstGeom>
        </p:spPr>
        <p:txBody>
          <a:bodyPr vert="horz" wrap="square" lIns="0" tIns="31399" rIns="0" bIns="0" rtlCol="0">
            <a:spAutoFit/>
          </a:bodyPr>
          <a:lstStyle/>
          <a:p>
            <a:pPr marL="507348" marR="125598" indent="-475949" algn="just">
              <a:lnSpc>
                <a:spcPct val="101499"/>
              </a:lnSpc>
              <a:spcBef>
                <a:spcPts val="247"/>
              </a:spcBef>
              <a:buChar char="•"/>
              <a:tabLst>
                <a:tab pos="508999" algn="l"/>
              </a:tabLst>
            </a:pP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Itaest, explicias re quae </a:t>
            </a:r>
            <a:r>
              <a:rPr sz="3400" dirty="0">
                <a:solidFill>
                  <a:srgbClr val="231F20"/>
                </a:solidFill>
                <a:cs typeface="Arial" panose="020B0604020202020204" pitchFamily="34" charset="0"/>
              </a:rPr>
              <a:t>sus.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Molupta vent,  omnienis doles </a:t>
            </a:r>
            <a:r>
              <a:rPr sz="3400" spc="-13" dirty="0">
                <a:solidFill>
                  <a:srgbClr val="231F20"/>
                </a:solidFill>
                <a:cs typeface="Arial" panose="020B0604020202020204" pitchFamily="34" charset="0"/>
              </a:rPr>
              <a:t>rectur, 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que eligeni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simodia</a:t>
            </a:r>
            <a:r>
              <a:rPr sz="3400" spc="-78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dirty="0" err="1">
                <a:solidFill>
                  <a:srgbClr val="231F20"/>
                </a:solidFill>
                <a:cs typeface="Arial" panose="020B0604020202020204" pitchFamily="34" charset="0"/>
              </a:rPr>
              <a:t>tintur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omnis et velecatistis as </a:t>
            </a:r>
            <a:r>
              <a:rPr sz="3400" spc="27" dirty="0">
                <a:solidFill>
                  <a:srgbClr val="231F20"/>
                </a:solidFill>
                <a:cs typeface="Arial" panose="020B0604020202020204" pitchFamily="34" charset="0"/>
              </a:rPr>
              <a:t>pa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ipsa</a:t>
            </a:r>
            <a:r>
              <a:rPr sz="3400" spc="-40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derspe</a:t>
            </a:r>
            <a:endParaRPr lang="pt-BR"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507348" marR="125598" indent="-475949" algn="just">
              <a:lnSpc>
                <a:spcPct val="101499"/>
              </a:lnSpc>
              <a:spcBef>
                <a:spcPts val="247"/>
              </a:spcBef>
              <a:buFontTx/>
              <a:buChar char="•"/>
              <a:tabLst>
                <a:tab pos="508999" algn="l"/>
              </a:tabLst>
            </a:pP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Itaest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explicias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re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quae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sus.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Molupta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vent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omnienis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doles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-13" dirty="0" err="1">
                <a:solidFill>
                  <a:srgbClr val="231F20"/>
                </a:solidFill>
                <a:cs typeface="Arial" panose="020B0604020202020204" pitchFamily="34" charset="0"/>
              </a:rPr>
              <a:t>rectur</a:t>
            </a:r>
            <a:r>
              <a:rPr lang="pt-BR" sz="3400" spc="-13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que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eligeni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simodia</a:t>
            </a:r>
            <a:r>
              <a:rPr lang="pt-BR" sz="3400" spc="-78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tintur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omnis et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velecatistis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as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pa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ipsa</a:t>
            </a:r>
            <a:r>
              <a:rPr lang="pt-BR" sz="3400" spc="-40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derspe</a:t>
            </a:r>
            <a:endParaRPr lang="pt-BR"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  <a:p>
            <a:pPr marL="507348" marR="125598" indent="-475949" algn="just">
              <a:lnSpc>
                <a:spcPct val="101499"/>
              </a:lnSpc>
              <a:spcBef>
                <a:spcPts val="247"/>
              </a:spcBef>
              <a:buFontTx/>
              <a:buChar char="•"/>
              <a:tabLst>
                <a:tab pos="508999" algn="l"/>
              </a:tabLst>
            </a:pP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Itaest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explicias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re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quae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sus.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Molupta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vent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omnienis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doles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-13" dirty="0" err="1">
                <a:solidFill>
                  <a:srgbClr val="231F20"/>
                </a:solidFill>
                <a:cs typeface="Arial" panose="020B0604020202020204" pitchFamily="34" charset="0"/>
              </a:rPr>
              <a:t>rectur</a:t>
            </a:r>
            <a:r>
              <a:rPr lang="pt-BR" sz="3400" spc="-13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que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eligeni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simodia</a:t>
            </a:r>
            <a:r>
              <a:rPr lang="pt-BR" sz="3400" spc="-78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tintur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, omnis et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velecatistis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as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pa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ipsa</a:t>
            </a:r>
            <a:r>
              <a:rPr lang="pt-BR" sz="3400" spc="-40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derspe</a:t>
            </a:r>
            <a:endParaRPr lang="pt-BR" sz="3400" dirty="0">
              <a:cs typeface="Arial" panose="020B0604020202020204" pitchFamily="34" charset="0"/>
            </a:endParaRPr>
          </a:p>
          <a:p>
            <a:pPr marL="507348" marR="125598" indent="-475949" algn="just">
              <a:lnSpc>
                <a:spcPct val="101499"/>
              </a:lnSpc>
              <a:spcBef>
                <a:spcPts val="247"/>
              </a:spcBef>
              <a:buChar char="•"/>
              <a:tabLst>
                <a:tab pos="508999" algn="l"/>
              </a:tabLst>
            </a:pPr>
            <a:endParaRPr sz="3400" dirty="0">
              <a:cs typeface="Arial" panose="020B0604020202020204" pitchFamily="34" charset="0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AF322353-3C11-4295-A04C-60DA9B907D59}"/>
              </a:ext>
            </a:extLst>
          </p:cNvPr>
          <p:cNvSpPr txBox="1"/>
          <p:nvPr/>
        </p:nvSpPr>
        <p:spPr>
          <a:xfrm>
            <a:off x="17211101" y="27133280"/>
            <a:ext cx="13290501" cy="4378362"/>
          </a:xfrm>
          <a:prstGeom prst="rect">
            <a:avLst/>
          </a:prstGeom>
        </p:spPr>
        <p:txBody>
          <a:bodyPr vert="horz" wrap="square" lIns="0" tIns="249539" rIns="0" bIns="0" rtlCol="0">
            <a:spAutoFit/>
          </a:bodyPr>
          <a:lstStyle/>
          <a:p>
            <a:pPr marL="33052">
              <a:spcBef>
                <a:spcPts val="1964"/>
              </a:spcBef>
              <a:spcAft>
                <a:spcPts val="1321"/>
              </a:spcAft>
            </a:pP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6. Referências</a:t>
            </a:r>
          </a:p>
          <a:p>
            <a:pPr marL="33052">
              <a:spcBef>
                <a:spcPts val="1964"/>
              </a:spcBef>
              <a:spcAft>
                <a:spcPts val="1321"/>
              </a:spcAft>
            </a:pPr>
            <a:r>
              <a:rPr lang="pt-BR" sz="3000" dirty="0"/>
              <a:t>SILVA, A. P. </a:t>
            </a:r>
            <a:r>
              <a:rPr lang="pt-BR" sz="3000" b="1" dirty="0"/>
              <a:t>Elevação da acidez do etanol durante a estocagem</a:t>
            </a:r>
            <a:r>
              <a:rPr lang="pt-BR" sz="3000" dirty="0"/>
              <a:t>. Revista de Química Industrial, </a:t>
            </a:r>
            <a:r>
              <a:rPr lang="pt-BR" sz="3000" i="1" dirty="0"/>
              <a:t>777</a:t>
            </a:r>
            <a:r>
              <a:rPr lang="pt-BR" sz="3000" dirty="0"/>
              <a:t>(1), 24-32, 2024. </a:t>
            </a:r>
            <a:endParaRPr lang="pt-BR" sz="3000" dirty="0">
              <a:cs typeface="Arial" panose="020B0604020202020204" pitchFamily="34" charset="0"/>
            </a:endParaRPr>
          </a:p>
          <a:p>
            <a:pPr marL="33052">
              <a:spcBef>
                <a:spcPts val="1964"/>
              </a:spcBef>
              <a:spcAft>
                <a:spcPts val="1321"/>
              </a:spcAft>
            </a:pPr>
            <a:r>
              <a:rPr lang="pt-BR" sz="3000" dirty="0"/>
              <a:t>BORGES, E. P.; LOPES, M. L. </a:t>
            </a:r>
            <a:r>
              <a:rPr lang="pt-BR" sz="3000" b="1" dirty="0"/>
              <a:t>Aumento da Acidez do etanol nos tanques de estocagem</a:t>
            </a:r>
            <a:r>
              <a:rPr lang="pt-BR" sz="3000" dirty="0"/>
              <a:t>, </a:t>
            </a:r>
            <a:r>
              <a:rPr lang="pt-BR" sz="3000" dirty="0" err="1"/>
              <a:t>WorkshopFermentec</a:t>
            </a:r>
            <a:r>
              <a:rPr lang="pt-BR" sz="3000" dirty="0"/>
              <a:t>, 2017, Ribeirão Preto. </a:t>
            </a:r>
          </a:p>
          <a:p>
            <a:pPr marL="33052" marR="13221" algn="just">
              <a:lnSpc>
                <a:spcPct val="101499"/>
              </a:lnSpc>
              <a:spcBef>
                <a:spcPts val="1353"/>
              </a:spcBef>
            </a:pPr>
            <a:r>
              <a:rPr sz="2907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endParaRPr sz="2907" dirty="0">
              <a:cs typeface="Arial" panose="020B0604020202020204" pitchFamily="34" charset="0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F1B18357-51B1-4E98-B633-6AEF74067B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9" r="279"/>
          <a:stretch/>
        </p:blipFill>
        <p:spPr>
          <a:xfrm>
            <a:off x="0" y="-719131"/>
            <a:ext cx="32399287" cy="5491501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0CC1A05E-0C23-494D-B555-4A515F0A3BE3}"/>
              </a:ext>
            </a:extLst>
          </p:cNvPr>
          <p:cNvSpPr txBox="1"/>
          <p:nvPr/>
        </p:nvSpPr>
        <p:spPr>
          <a:xfrm>
            <a:off x="707603" y="6022168"/>
            <a:ext cx="31012646" cy="485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67"/>
              </a:spcBef>
              <a:spcAft>
                <a:spcPts val="1111"/>
              </a:spcAft>
            </a:pPr>
            <a:r>
              <a:rPr lang="pt-BR" sz="5000" b="1" dirty="0">
                <a:latin typeface="Calibri" panose="020F0502020204030204" pitchFamily="34" charset="0"/>
                <a:ea typeface="Calibri" panose="020F0502020204030204" pitchFamily="34" charset="0"/>
              </a:rPr>
              <a:t>TÍTULO DO TRABALHO (CALIBRI 50, NEGRITO, MAIÚSCULO, CENTRALIZADO, ESPAÇAMENTO SIMPLES)</a:t>
            </a:r>
            <a:r>
              <a:rPr lang="pt-BR" sz="5556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555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Nome A. B. Sobrenome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1*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, Nome C. D. Sobrenome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, Nome E. F. Sobrenome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, Nome G. H. Sobrenome</a:t>
            </a:r>
            <a:r>
              <a:rPr lang="pt-BR" sz="32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1,2 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(Calibre 32, negrito, centralizado, espaçamento simples)</a:t>
            </a:r>
          </a:p>
          <a:p>
            <a:pPr algn="just"/>
            <a:endParaRPr lang="pt-BR" sz="3200" i="1" baseline="30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2400" i="1" baseline="30000" dirty="0">
                <a:ea typeface="Calibri" panose="020F0502020204030204" pitchFamily="34" charset="0"/>
              </a:rPr>
              <a:t>1 </a:t>
            </a:r>
            <a:r>
              <a:rPr lang="pt-BR" sz="2400" i="1" dirty="0">
                <a:ea typeface="Calibri" panose="020F0502020204030204" pitchFamily="34" charset="0"/>
              </a:rPr>
              <a:t>Instituição 1, Departamento/instituto, Cidade, Estado, Brasil, CEP. (</a:t>
            </a:r>
            <a:r>
              <a:rPr lang="pt-BR" sz="2400" i="1" dirty="0" err="1">
                <a:ea typeface="Calibri" panose="020F0502020204030204" pitchFamily="34" charset="0"/>
              </a:rPr>
              <a:t>Calibri</a:t>
            </a:r>
            <a:r>
              <a:rPr lang="pt-BR" sz="2400" i="1" dirty="0">
                <a:ea typeface="Calibri" panose="020F0502020204030204" pitchFamily="34" charset="0"/>
              </a:rPr>
              <a:t> 24, itálico, justificado, simples)</a:t>
            </a:r>
            <a:endParaRPr lang="pt-BR" sz="2400" dirty="0">
              <a:ea typeface="Times New Roman" panose="02020603050405020304" pitchFamily="18" charset="0"/>
            </a:endParaRPr>
          </a:p>
          <a:p>
            <a:pPr algn="ctr"/>
            <a:r>
              <a:rPr lang="pt-BR" sz="2400" i="1" baseline="30000" dirty="0">
                <a:ea typeface="Calibri" panose="020F0502020204030204" pitchFamily="34" charset="0"/>
              </a:rPr>
              <a:t>2</a:t>
            </a:r>
            <a:r>
              <a:rPr lang="pt-BR" sz="2400" i="1" dirty="0">
                <a:ea typeface="Calibri" panose="020F0502020204030204" pitchFamily="34" charset="0"/>
              </a:rPr>
              <a:t> Instituição 2, Departamento/instituto, Cidade, Estado, Brasil, CEP. (</a:t>
            </a:r>
            <a:r>
              <a:rPr lang="pt-BR" sz="2400" i="1" dirty="0" err="1">
                <a:ea typeface="Calibri" panose="020F0502020204030204" pitchFamily="34" charset="0"/>
              </a:rPr>
              <a:t>Calibri</a:t>
            </a:r>
            <a:r>
              <a:rPr lang="pt-BR" sz="2400" i="1" dirty="0">
                <a:ea typeface="Calibri" panose="020F0502020204030204" pitchFamily="34" charset="0"/>
              </a:rPr>
              <a:t> 24, itálico, justificado, simples)</a:t>
            </a:r>
            <a:endParaRPr lang="pt-BR" sz="2400" dirty="0">
              <a:ea typeface="Times New Roman" panose="02020603050405020304" pitchFamily="18" charset="0"/>
            </a:endParaRPr>
          </a:p>
          <a:p>
            <a:pPr algn="ctr"/>
            <a:r>
              <a:rPr lang="pt-BR" sz="2400" i="1" baseline="30000" dirty="0">
                <a:ea typeface="Calibri" panose="020F0502020204030204" pitchFamily="34" charset="0"/>
              </a:rPr>
              <a:t>3</a:t>
            </a:r>
            <a:r>
              <a:rPr lang="pt-BR" sz="2400" i="1" dirty="0">
                <a:ea typeface="Calibri" panose="020F0502020204030204" pitchFamily="34" charset="0"/>
              </a:rPr>
              <a:t> Instituição 3, Departamento/instituto, Cidade, Estado, Brasil, CEP. (</a:t>
            </a:r>
            <a:r>
              <a:rPr lang="pt-BR" sz="2400" i="1" dirty="0" err="1">
                <a:ea typeface="Calibri" panose="020F0502020204030204" pitchFamily="34" charset="0"/>
              </a:rPr>
              <a:t>Calibri</a:t>
            </a:r>
            <a:r>
              <a:rPr lang="pt-BR" sz="2400" i="1" dirty="0">
                <a:ea typeface="Calibri" panose="020F0502020204030204" pitchFamily="34" charset="0"/>
              </a:rPr>
              <a:t> 24, itálico, justificado, simples)</a:t>
            </a:r>
            <a:endParaRPr lang="pt-BR" sz="2400" dirty="0">
              <a:ea typeface="Times New Roman" panose="02020603050405020304" pitchFamily="18" charset="0"/>
            </a:endParaRPr>
          </a:p>
          <a:p>
            <a:pPr algn="just"/>
            <a:r>
              <a:rPr lang="pt-BR" sz="3556" b="1" i="1" dirty="0">
                <a:ea typeface="Calibri" panose="020F0502020204030204" pitchFamily="34" charset="0"/>
              </a:rPr>
              <a:t> </a:t>
            </a:r>
            <a:endParaRPr lang="pt-BR" sz="4000" dirty="0">
              <a:ea typeface="Times New Roman" panose="02020603050405020304" pitchFamily="18" charset="0"/>
            </a:endParaRPr>
          </a:p>
          <a:p>
            <a:pPr algn="ctr"/>
            <a:r>
              <a:rPr lang="pt-BR" sz="3200" b="1" i="1" dirty="0">
                <a:latin typeface="Calibri" panose="020F0502020204030204" pitchFamily="34" charset="0"/>
                <a:ea typeface="Calibri" panose="020F0502020204030204" pitchFamily="34" charset="0"/>
              </a:rPr>
              <a:t>*e-mail:</a:t>
            </a:r>
            <a:r>
              <a:rPr lang="pt-BR" sz="3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</a:rPr>
              <a:t>inserir o e-mail do autor correspondente (</a:t>
            </a: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</a:rPr>
              <a:t>calibri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</a:rPr>
              <a:t> 32, centralizado, espaçamento simples) 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A5AD3A8A-F9AD-46D9-BAC0-3A0ECD57D702}"/>
              </a:ext>
            </a:extLst>
          </p:cNvPr>
          <p:cNvSpPr txBox="1"/>
          <p:nvPr/>
        </p:nvSpPr>
        <p:spPr>
          <a:xfrm>
            <a:off x="17211101" y="30783899"/>
            <a:ext cx="13063360" cy="2911678"/>
          </a:xfrm>
          <a:prstGeom prst="rect">
            <a:avLst/>
          </a:prstGeom>
        </p:spPr>
        <p:txBody>
          <a:bodyPr vert="horz" wrap="square" lIns="0" tIns="249539" rIns="0" bIns="0" rtlCol="0">
            <a:spAutoFit/>
          </a:bodyPr>
          <a:lstStyle/>
          <a:p>
            <a:pPr marL="33052">
              <a:spcBef>
                <a:spcPts val="1964"/>
              </a:spcBef>
              <a:spcAft>
                <a:spcPts val="1321"/>
              </a:spcAft>
            </a:pPr>
            <a:r>
              <a:rPr lang="pt-BR" sz="4200" b="1" spc="13" dirty="0">
                <a:solidFill>
                  <a:srgbClr val="489A8C"/>
                </a:solidFill>
                <a:ea typeface="Noto Sans" panose="020B0502040504020204" pitchFamily="34"/>
                <a:cs typeface="Noto Sans" panose="020B0502040504020204" pitchFamily="34"/>
              </a:rPr>
              <a:t>7. Agradecimentos</a:t>
            </a:r>
          </a:p>
          <a:p>
            <a:pPr algn="just"/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Inserir os agradecimentos e apoio financeiro, se houver. Exemplo: CNPq, CAPES, FAPEMIG etc. Agradecimentos </a:t>
            </a:r>
            <a:r>
              <a:rPr lang="pt-BR" sz="3000" dirty="0">
                <a:latin typeface="Calibri" panose="020F0502020204030204" pitchFamily="34" charset="0"/>
                <a:ea typeface="Calibri" panose="020F0502020204030204" pitchFamily="34" charset="0"/>
              </a:rPr>
              <a:t>seguem a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mesma formatação do texto (</a:t>
            </a:r>
            <a:r>
              <a:rPr lang="pt-BR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Calibri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24, espaçamento simples, justificado). Não inserir agradecimentos pessoais, apenas aqueles relacionados ao suporte para execução do trabalho.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7025EC50-2AA2-4C65-8EE9-39E9708FC570}"/>
              </a:ext>
            </a:extLst>
          </p:cNvPr>
          <p:cNvSpPr/>
          <p:nvPr/>
        </p:nvSpPr>
        <p:spPr>
          <a:xfrm>
            <a:off x="26353502" y="18291399"/>
            <a:ext cx="4148100" cy="3917730"/>
          </a:xfrm>
          <a:custGeom>
            <a:avLst/>
            <a:gdLst/>
            <a:ahLst/>
            <a:cxnLst/>
            <a:rect l="l" t="t" r="r" b="b"/>
            <a:pathLst>
              <a:path w="1782445" h="2673350">
                <a:moveTo>
                  <a:pt x="0" y="2672932"/>
                </a:moveTo>
                <a:lnTo>
                  <a:pt x="1781954" y="2672932"/>
                </a:lnTo>
                <a:lnTo>
                  <a:pt x="1781954" y="0"/>
                </a:lnTo>
                <a:lnTo>
                  <a:pt x="0" y="0"/>
                </a:lnTo>
                <a:lnTo>
                  <a:pt x="0" y="26729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9229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5C18647D-3C61-4A09-B4EA-2022C7E9D535}"/>
              </a:ext>
            </a:extLst>
          </p:cNvPr>
          <p:cNvSpPr txBox="1"/>
          <p:nvPr/>
        </p:nvSpPr>
        <p:spPr>
          <a:xfrm>
            <a:off x="17211101" y="11374189"/>
            <a:ext cx="13927351" cy="5820936"/>
          </a:xfrm>
          <a:prstGeom prst="rect">
            <a:avLst/>
          </a:prstGeom>
        </p:spPr>
        <p:txBody>
          <a:bodyPr vert="horz" wrap="square" lIns="0" tIns="249539" rIns="0" bIns="0" rtlCol="0">
            <a:spAutoFit/>
          </a:bodyPr>
          <a:lstStyle/>
          <a:p>
            <a:pPr marL="33051" marR="13221">
              <a:lnSpc>
                <a:spcPct val="101499"/>
              </a:lnSpc>
              <a:spcBef>
                <a:spcPts val="1964"/>
              </a:spcBef>
              <a:spcAft>
                <a:spcPts val="1321"/>
              </a:spcAft>
            </a:pPr>
            <a:r>
              <a:rPr lang="pt-BR" sz="4200" b="1" spc="27" dirty="0">
                <a:solidFill>
                  <a:srgbClr val="489A8C"/>
                </a:solidFill>
                <a:ea typeface="Noto Sans" panose="020B0502040504020204" pitchFamily="34"/>
              </a:rPr>
              <a:t>4. Resultados</a:t>
            </a:r>
          </a:p>
          <a:p>
            <a:pPr marL="33052" marR="13221" algn="just">
              <a:lnSpc>
                <a:spcPct val="101499"/>
              </a:lnSpc>
              <a:spcBef>
                <a:spcPts val="1353"/>
              </a:spcBef>
            </a:pP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Earions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 equiant otatibusam, veribus rem ra accus  plibusa epudis ium ut voloris re la suntibu scimus,  exerum illaudam idit autat volestia perum fuga.  Itationsequi adit quos exerorporrum ipsaperfero  blam quo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ditatis</a:t>
            </a:r>
            <a:r>
              <a:rPr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sincidion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</a:p>
          <a:p>
            <a:pPr marL="33052" marR="13221" algn="just">
              <a:lnSpc>
                <a:spcPct val="101499"/>
              </a:lnSpc>
              <a:spcBef>
                <a:spcPts val="1353"/>
              </a:spcBef>
            </a:pP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Nam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illaut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repre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doluptusdam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quidus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sam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sequia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volenimilita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que  </a:t>
            </a:r>
            <a:r>
              <a:rPr lang="pt-BR" sz="3400" spc="-13" dirty="0" err="1">
                <a:solidFill>
                  <a:srgbClr val="231F20"/>
                </a:solidFill>
                <a:cs typeface="Arial" panose="020B0604020202020204" pitchFamily="34" charset="0"/>
              </a:rPr>
              <a:t>officipsa</a:t>
            </a:r>
            <a:r>
              <a:rPr lang="pt-BR" sz="3400" spc="-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volo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es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eiciand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igenis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del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in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cullatio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.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Nem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voluptati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autem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volupti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umenectium</a:t>
            </a:r>
            <a:r>
              <a:rPr lang="pt-BR" sz="3400" spc="-104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nonserum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</a:p>
          <a:p>
            <a:pPr marL="33052" marR="13221" algn="just">
              <a:lnSpc>
                <a:spcPct val="101499"/>
              </a:lnSpc>
              <a:spcBef>
                <a:spcPts val="1353"/>
              </a:spcBef>
            </a:pP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eiciand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igenis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del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in </a:t>
            </a:r>
            <a:r>
              <a:rPr lang="pt-BR" sz="3400" dirty="0" err="1">
                <a:solidFill>
                  <a:srgbClr val="231F20"/>
                </a:solidFill>
                <a:cs typeface="Arial" panose="020B0604020202020204" pitchFamily="34" charset="0"/>
              </a:rPr>
              <a:t>cullatio</a:t>
            </a:r>
            <a:r>
              <a:rPr lang="pt-BR" sz="3400" dirty="0">
                <a:solidFill>
                  <a:srgbClr val="231F20"/>
                </a:solidFill>
                <a:cs typeface="Arial" panose="020B0604020202020204" pitchFamily="34" charset="0"/>
              </a:rPr>
              <a:t>. 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Nem 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voluptati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>
                <a:solidFill>
                  <a:srgbClr val="231F20"/>
                </a:solidFill>
                <a:cs typeface="Arial" panose="020B0604020202020204" pitchFamily="34" charset="0"/>
              </a:rPr>
              <a:t>autem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volupti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27" dirty="0" err="1">
                <a:solidFill>
                  <a:srgbClr val="231F20"/>
                </a:solidFill>
                <a:cs typeface="Arial" panose="020B0604020202020204" pitchFamily="34" charset="0"/>
              </a:rPr>
              <a:t>umenectium</a:t>
            </a:r>
            <a:r>
              <a:rPr lang="pt-BR" sz="3400" spc="-104" dirty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pt-BR" sz="3400" spc="13" dirty="0" err="1">
                <a:solidFill>
                  <a:srgbClr val="231F20"/>
                </a:solidFill>
                <a:cs typeface="Arial" panose="020B0604020202020204" pitchFamily="34" charset="0"/>
              </a:rPr>
              <a:t>nonserum</a:t>
            </a:r>
            <a:r>
              <a:rPr lang="pt-BR" sz="3400" spc="13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endParaRPr sz="3400" spc="13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32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714</Words>
  <Application>Microsoft Office PowerPoint</Application>
  <PresentationFormat>Personalizados</PresentationFormat>
  <Paragraphs>57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Noto Sans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Juan Pedro B Roa</dc:creator>
  <cp:lastModifiedBy>Efraim Reis</cp:lastModifiedBy>
  <cp:revision>4</cp:revision>
  <dcterms:modified xsi:type="dcterms:W3CDTF">2025-08-21T13:00:02Z</dcterms:modified>
</cp:coreProperties>
</file>